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sldIdLst>
    <p:sldId id="266" r:id="rId5"/>
    <p:sldId id="257" r:id="rId6"/>
    <p:sldId id="267" r:id="rId7"/>
    <p:sldId id="268" r:id="rId8"/>
    <p:sldId id="269" r:id="rId9"/>
    <p:sldId id="270" r:id="rId10"/>
    <p:sldId id="271" r:id="rId11"/>
    <p:sldId id="272" r:id="rId12"/>
    <p:sldId id="274" r:id="rId13"/>
    <p:sldId id="280" r:id="rId14"/>
    <p:sldId id="281" r:id="rId15"/>
    <p:sldId id="273" r:id="rId16"/>
    <p:sldId id="275" r:id="rId17"/>
    <p:sldId id="276" r:id="rId18"/>
    <p:sldId id="277" r:id="rId19"/>
    <p:sldId id="279" r:id="rId20"/>
    <p:sldId id="293" r:id="rId21"/>
    <p:sldId id="282" r:id="rId22"/>
    <p:sldId id="284" r:id="rId23"/>
    <p:sldId id="283" r:id="rId24"/>
    <p:sldId id="285" r:id="rId25"/>
    <p:sldId id="286" r:id="rId26"/>
    <p:sldId id="289" r:id="rId27"/>
    <p:sldId id="287" r:id="rId28"/>
    <p:sldId id="291" r:id="rId29"/>
    <p:sldId id="288" r:id="rId30"/>
    <p:sldId id="29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5/27/2023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5/27/2023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5/27/2023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5/27/2023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5/27/2023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42014"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23234" y="1195362"/>
            <a:ext cx="9148178" cy="1086237"/>
          </a:xfrm>
        </p:spPr>
        <p:txBody>
          <a:bodyPr>
            <a:noAutofit/>
          </a:bodyPr>
          <a:lstStyle/>
          <a:p>
            <a:pPr algn="l"/>
            <a:r>
              <a:rPr lang="en-US" sz="4400" dirty="0">
                <a:solidFill>
                  <a:schemeClr val="bg1"/>
                </a:solidFill>
                <a:latin typeface="Algerian" panose="04020705040A02060702" pitchFamily="82" charset="0"/>
              </a:rPr>
              <a:t>MARKETING &amp; RETAIL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4707551"/>
            <a:ext cx="5268177" cy="1243561"/>
          </a:xfrm>
        </p:spPr>
        <p:txBody>
          <a:bodyPr>
            <a:normAutofit fontScale="92500" lnSpcReduction="10000"/>
          </a:bodyPr>
          <a:lstStyle/>
          <a:p>
            <a:pPr algn="r">
              <a:spcAft>
                <a:spcPts val="600"/>
              </a:spcAft>
            </a:pPr>
            <a:r>
              <a:rPr lang="en-US" sz="3200" dirty="0">
                <a:solidFill>
                  <a:srgbClr val="FFFFFF"/>
                </a:solidFill>
                <a:latin typeface="Agency FB" panose="020B0503020202020204" pitchFamily="34" charset="0"/>
              </a:rPr>
              <a:t>Angela Jose</a:t>
            </a:r>
          </a:p>
          <a:p>
            <a:pPr algn="r">
              <a:spcAft>
                <a:spcPts val="600"/>
              </a:spcAft>
            </a:pPr>
            <a:r>
              <a:rPr lang="en-US" sz="3200" dirty="0">
                <a:solidFill>
                  <a:srgbClr val="FFFFFF"/>
                </a:solidFill>
                <a:latin typeface="Agency FB" panose="020B0503020202020204" pitchFamily="34" charset="0"/>
              </a:rPr>
              <a:t>PGDDSBA – Aug 2022- Batch B</a:t>
            </a:r>
          </a:p>
          <a:p>
            <a:pPr algn="l">
              <a:spcAft>
                <a:spcPts val="600"/>
              </a:spcAft>
            </a:pPr>
            <a:endParaRPr lang="en-US" sz="1800" dirty="0">
              <a:solidFill>
                <a:srgbClr val="FFFFFF"/>
              </a:solidFill>
            </a:endParaRPr>
          </a:p>
        </p:txBody>
      </p:sp>
      <p:sp>
        <p:nvSpPr>
          <p:cNvPr id="4" name="TextBox 3">
            <a:extLst>
              <a:ext uri="{FF2B5EF4-FFF2-40B4-BE49-F238E27FC236}">
                <a16:creationId xmlns:a16="http://schemas.microsoft.com/office/drawing/2014/main" id="{57DA28B4-CEEA-2130-D7EC-B7A5A0D6F8FA}"/>
              </a:ext>
            </a:extLst>
          </p:cNvPr>
          <p:cNvSpPr txBox="1"/>
          <p:nvPr/>
        </p:nvSpPr>
        <p:spPr>
          <a:xfrm>
            <a:off x="4880186" y="2299175"/>
            <a:ext cx="3878333" cy="523220"/>
          </a:xfrm>
          <a:prstGeom prst="rect">
            <a:avLst/>
          </a:prstGeom>
          <a:noFill/>
        </p:spPr>
        <p:txBody>
          <a:bodyPr wrap="square" rtlCol="0">
            <a:spAutoFit/>
          </a:bodyPr>
          <a:lstStyle/>
          <a:p>
            <a:r>
              <a:rPr lang="en-CA" sz="2800" dirty="0">
                <a:solidFill>
                  <a:schemeClr val="bg1"/>
                </a:solidFill>
                <a:latin typeface="Algerian" panose="04020705040A02060702" pitchFamily="82" charset="0"/>
              </a:rPr>
              <a:t>MILESTONE 1</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pic>
        <p:nvPicPr>
          <p:cNvPr id="5" name="Picture 4">
            <a:extLst>
              <a:ext uri="{FF2B5EF4-FFF2-40B4-BE49-F238E27FC236}">
                <a16:creationId xmlns:a16="http://schemas.microsoft.com/office/drawing/2014/main" id="{827605D5-AF5E-4F81-0907-B5DF2451E87A}"/>
              </a:ext>
            </a:extLst>
          </p:cNvPr>
          <p:cNvPicPr>
            <a:picLocks noChangeAspect="1"/>
          </p:cNvPicPr>
          <p:nvPr/>
        </p:nvPicPr>
        <p:blipFill>
          <a:blip r:embed="rId2"/>
          <a:stretch>
            <a:fillRect/>
          </a:stretch>
        </p:blipFill>
        <p:spPr>
          <a:xfrm>
            <a:off x="1542453" y="1456140"/>
            <a:ext cx="9107093" cy="5238481"/>
          </a:xfrm>
          <a:prstGeom prst="rect">
            <a:avLst/>
          </a:prstGeom>
        </p:spPr>
      </p:pic>
      <p:sp>
        <p:nvSpPr>
          <p:cNvPr id="8" name="TextBox 7">
            <a:extLst>
              <a:ext uri="{FF2B5EF4-FFF2-40B4-BE49-F238E27FC236}">
                <a16:creationId xmlns:a16="http://schemas.microsoft.com/office/drawing/2014/main" id="{58841367-B89E-6B74-C671-C1724E487858}"/>
              </a:ext>
            </a:extLst>
          </p:cNvPr>
          <p:cNvSpPr txBox="1"/>
          <p:nvPr/>
        </p:nvSpPr>
        <p:spPr>
          <a:xfrm>
            <a:off x="1458778" y="903425"/>
            <a:ext cx="8367148" cy="369332"/>
          </a:xfrm>
          <a:prstGeom prst="rect">
            <a:avLst/>
          </a:prstGeom>
          <a:noFill/>
        </p:spPr>
        <p:txBody>
          <a:bodyPr wrap="square">
            <a:spAutoFit/>
          </a:bodyPr>
          <a:lstStyle/>
          <a:p>
            <a:r>
              <a:rPr lang="en-CA" dirty="0">
                <a:latin typeface="Algerian" panose="04020705040A02060702" pitchFamily="82" charset="0"/>
              </a:rPr>
              <a:t>BIVARIATE Analysis: SALES VS VARIOUS PARAMETERS</a:t>
            </a:r>
          </a:p>
        </p:txBody>
      </p:sp>
    </p:spTree>
    <p:extLst>
      <p:ext uri="{BB962C8B-B14F-4D97-AF65-F5344CB8AC3E}">
        <p14:creationId xmlns:p14="http://schemas.microsoft.com/office/powerpoint/2010/main" val="327164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128170" y="943286"/>
            <a:ext cx="4626934" cy="3581401"/>
          </a:xfrm>
        </p:spPr>
        <p:txBody>
          <a:bodyPr/>
          <a:lstStyle/>
          <a:p>
            <a:r>
              <a:rPr lang="en-CA" dirty="0">
                <a:latin typeface="Algerian" panose="04020705040A02060702" pitchFamily="82" charset="0"/>
              </a:rPr>
              <a:t>BIVARIATE Analysis</a:t>
            </a:r>
          </a:p>
          <a:p>
            <a:pPr marL="0" indent="0">
              <a:buNone/>
            </a:pPr>
            <a:endParaRPr lang="en-CA" dirty="0">
              <a:latin typeface="Algerian" panose="04020705040A02060702" pitchFamily="82" charset="0"/>
            </a:endParaRPr>
          </a:p>
        </p:txBody>
      </p:sp>
      <p:pic>
        <p:nvPicPr>
          <p:cNvPr id="4098" name="Picture 2">
            <a:extLst>
              <a:ext uri="{FF2B5EF4-FFF2-40B4-BE49-F238E27FC236}">
                <a16:creationId xmlns:a16="http://schemas.microsoft.com/office/drawing/2014/main" id="{12F7F5E6-C603-A4AD-55D8-96503CAA6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69" y="1532458"/>
            <a:ext cx="7235730" cy="24408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0D68F3B-3EF5-5E12-EB4B-E3C33F362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69" y="4100063"/>
            <a:ext cx="7235730" cy="24408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768A6C-3F6E-8005-0ED4-D38F47FD24D9}"/>
              </a:ext>
            </a:extLst>
          </p:cNvPr>
          <p:cNvSpPr txBox="1"/>
          <p:nvPr/>
        </p:nvSpPr>
        <p:spPr>
          <a:xfrm>
            <a:off x="8304633" y="1532458"/>
            <a:ext cx="3310467" cy="4185761"/>
          </a:xfrm>
          <a:prstGeom prst="rect">
            <a:avLst/>
          </a:prstGeom>
          <a:noFill/>
        </p:spPr>
        <p:txBody>
          <a:bodyPr wrap="square" rtlCol="0">
            <a:spAutoFit/>
          </a:bodyPr>
          <a:lstStyle/>
          <a:p>
            <a:r>
              <a:rPr lang="en-CA" sz="1400" dirty="0">
                <a:latin typeface="Algerian" panose="04020705040A02060702" pitchFamily="82" charset="0"/>
              </a:rPr>
              <a:t>Ordered Quantity vs Sales</a:t>
            </a:r>
          </a:p>
          <a:p>
            <a:pPr marL="285750" indent="-285750">
              <a:buFont typeface="Arial" panose="020B0604020202020204" pitchFamily="34" charset="0"/>
              <a:buChar char="•"/>
            </a:pPr>
            <a:r>
              <a:rPr lang="en-CA" sz="1400" dirty="0"/>
              <a:t>It has a positive correlation</a:t>
            </a:r>
          </a:p>
          <a:p>
            <a:pPr marL="285750" indent="-285750">
              <a:buFont typeface="Arial" panose="020B0604020202020204" pitchFamily="34" charset="0"/>
              <a:buChar char="•"/>
            </a:pPr>
            <a:r>
              <a:rPr lang="en-CA" sz="1400" dirty="0"/>
              <a:t>Most of the ordered product are within 20 to 50 range</a:t>
            </a:r>
          </a:p>
          <a:p>
            <a:pPr marL="285750" indent="-285750">
              <a:buFont typeface="Arial" panose="020B0604020202020204" pitchFamily="34" charset="0"/>
              <a:buChar char="•"/>
            </a:pPr>
            <a:r>
              <a:rPr lang="en-CA" sz="1400" dirty="0"/>
              <a:t>Ordered quantity decreases with increase in sale</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r>
              <a:rPr lang="en-CA" sz="1400" dirty="0">
                <a:latin typeface="Algerian" panose="04020705040A02060702" pitchFamily="82" charset="0"/>
                <a:cs typeface="Times New Roman" panose="02020603050405020304" pitchFamily="18" charset="0"/>
              </a:rPr>
              <a:t>MSRP vs Sales</a:t>
            </a:r>
          </a:p>
          <a:p>
            <a:pPr marL="285750" indent="-285750">
              <a:buFont typeface="Arial" panose="020B0604020202020204" pitchFamily="34" charset="0"/>
              <a:buChar char="•"/>
            </a:pPr>
            <a:r>
              <a:rPr lang="en-CA" sz="1400" dirty="0"/>
              <a:t>It has a positive correlation</a:t>
            </a:r>
          </a:p>
          <a:p>
            <a:pPr marL="285750" indent="-285750">
              <a:buFont typeface="Arial" panose="020B0604020202020204" pitchFamily="34" charset="0"/>
              <a:buChar char="•"/>
            </a:pPr>
            <a:r>
              <a:rPr lang="en-CA" sz="1400" dirty="0"/>
              <a:t>Products of MSRP between 25 and 175 where most sold.</a:t>
            </a:r>
          </a:p>
          <a:p>
            <a:pPr marL="285750" indent="-285750">
              <a:buFont typeface="Arial" panose="020B0604020202020204" pitchFamily="34" charset="0"/>
              <a:buChar char="•"/>
            </a:pPr>
            <a:r>
              <a:rPr lang="en-CA" sz="1400" dirty="0"/>
              <a:t> </a:t>
            </a:r>
          </a:p>
        </p:txBody>
      </p:sp>
    </p:spTree>
    <p:extLst>
      <p:ext uri="{BB962C8B-B14F-4D97-AF65-F5344CB8AC3E}">
        <p14:creationId xmlns:p14="http://schemas.microsoft.com/office/powerpoint/2010/main" val="2056212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128170" y="943286"/>
            <a:ext cx="4626934" cy="3581401"/>
          </a:xfrm>
        </p:spPr>
        <p:txBody>
          <a:bodyPr/>
          <a:lstStyle/>
          <a:p>
            <a:r>
              <a:rPr lang="en-CA" dirty="0">
                <a:latin typeface="Algerian" panose="04020705040A02060702" pitchFamily="82" charset="0"/>
              </a:rPr>
              <a:t>BIVARIATE Analysis</a:t>
            </a:r>
          </a:p>
          <a:p>
            <a:pPr marL="0" indent="0">
              <a:buNone/>
            </a:pPr>
            <a:endParaRPr lang="en-CA" dirty="0">
              <a:latin typeface="Algerian" panose="04020705040A02060702" pitchFamily="82" charset="0"/>
            </a:endParaRPr>
          </a:p>
        </p:txBody>
      </p:sp>
      <p:pic>
        <p:nvPicPr>
          <p:cNvPr id="4102" name="Picture 6">
            <a:extLst>
              <a:ext uri="{FF2B5EF4-FFF2-40B4-BE49-F238E27FC236}">
                <a16:creationId xmlns:a16="http://schemas.microsoft.com/office/drawing/2014/main" id="{FE790912-0FE9-0D17-3C51-05E197FDB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170" y="1445193"/>
            <a:ext cx="6881157" cy="247366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EE7D006-669D-0847-515A-E256E6D1D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170" y="4090913"/>
            <a:ext cx="6881157" cy="24219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4A2EDF-5112-D958-FAF2-FD3EC691A3AD}"/>
              </a:ext>
            </a:extLst>
          </p:cNvPr>
          <p:cNvSpPr txBox="1"/>
          <p:nvPr/>
        </p:nvSpPr>
        <p:spPr>
          <a:xfrm>
            <a:off x="8304633" y="1532458"/>
            <a:ext cx="3310467" cy="4401205"/>
          </a:xfrm>
          <a:prstGeom prst="rect">
            <a:avLst/>
          </a:prstGeom>
          <a:noFill/>
        </p:spPr>
        <p:txBody>
          <a:bodyPr wrap="square" rtlCol="0">
            <a:spAutoFit/>
          </a:bodyPr>
          <a:lstStyle/>
          <a:p>
            <a:r>
              <a:rPr lang="en-CA" sz="1400" dirty="0">
                <a:latin typeface="Algerian" panose="04020705040A02060702" pitchFamily="82" charset="0"/>
              </a:rPr>
              <a:t>Days since las order vs Sales</a:t>
            </a:r>
          </a:p>
          <a:p>
            <a:pPr marL="285750" indent="-285750">
              <a:buFont typeface="Arial" panose="020B0604020202020204" pitchFamily="34" charset="0"/>
              <a:buChar char="•"/>
            </a:pPr>
            <a:r>
              <a:rPr lang="en-CA" sz="1400" dirty="0"/>
              <a:t>It has a negative correlation</a:t>
            </a:r>
          </a:p>
          <a:p>
            <a:pPr marL="285750" indent="-285750">
              <a:buFont typeface="Arial" panose="020B0604020202020204" pitchFamily="34" charset="0"/>
              <a:buChar char="•"/>
            </a:pPr>
            <a:r>
              <a:rPr lang="en-CA" sz="1400" dirty="0"/>
              <a:t>Sales decreases as number of day since last order increases.</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p>
          <a:p>
            <a:r>
              <a:rPr lang="en-CA" sz="1400" dirty="0">
                <a:latin typeface="Algerian" panose="04020705040A02060702" pitchFamily="82" charset="0"/>
                <a:cs typeface="Times New Roman" panose="02020603050405020304" pitchFamily="18" charset="0"/>
              </a:rPr>
              <a:t>Price each item vs Sales</a:t>
            </a:r>
          </a:p>
          <a:p>
            <a:pPr marL="285750" indent="-285750">
              <a:buFont typeface="Arial" panose="020B0604020202020204" pitchFamily="34" charset="0"/>
              <a:buChar char="•"/>
            </a:pPr>
            <a:r>
              <a:rPr lang="en-CA" sz="1400" dirty="0"/>
              <a:t>It has a positive correlation</a:t>
            </a:r>
          </a:p>
          <a:p>
            <a:pPr marL="285750" indent="-285750">
              <a:buFont typeface="Arial" panose="020B0604020202020204" pitchFamily="34" charset="0"/>
              <a:buChar char="•"/>
            </a:pPr>
            <a:r>
              <a:rPr lang="en-CA" sz="1400" dirty="0"/>
              <a:t>As price of each item increases sales increase. As price is related to sale amount.</a:t>
            </a:r>
          </a:p>
          <a:p>
            <a:pPr marL="285750" indent="-285750">
              <a:buFont typeface="Arial" panose="020B0604020202020204" pitchFamily="34" charset="0"/>
              <a:buChar char="•"/>
            </a:pPr>
            <a:r>
              <a:rPr lang="en-CA" sz="1400" dirty="0"/>
              <a:t>However sales is </a:t>
            </a:r>
            <a:r>
              <a:rPr lang="en-CA" sz="1400" dirty="0" err="1"/>
              <a:t>comparately</a:t>
            </a:r>
            <a:r>
              <a:rPr lang="en-CA" sz="1400" dirty="0"/>
              <a:t> less when price of items increases.</a:t>
            </a:r>
          </a:p>
          <a:p>
            <a:pPr marL="285750" indent="-285750">
              <a:buFont typeface="Arial" panose="020B0604020202020204" pitchFamily="34" charset="0"/>
              <a:buChar char="•"/>
            </a:pPr>
            <a:r>
              <a:rPr lang="en-CA" sz="1400" dirty="0"/>
              <a:t> </a:t>
            </a:r>
          </a:p>
        </p:txBody>
      </p:sp>
    </p:spTree>
    <p:extLst>
      <p:ext uri="{BB962C8B-B14F-4D97-AF65-F5344CB8AC3E}">
        <p14:creationId xmlns:p14="http://schemas.microsoft.com/office/powerpoint/2010/main" val="268043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128170" y="943286"/>
            <a:ext cx="4626934" cy="3581401"/>
          </a:xfrm>
        </p:spPr>
        <p:txBody>
          <a:bodyPr/>
          <a:lstStyle/>
          <a:p>
            <a:r>
              <a:rPr lang="en-CA" dirty="0">
                <a:latin typeface="Algerian" panose="04020705040A02060702" pitchFamily="82" charset="0"/>
              </a:rPr>
              <a:t>multivariate Analysis</a:t>
            </a:r>
          </a:p>
          <a:p>
            <a:pPr marL="0" indent="0">
              <a:buNone/>
            </a:pPr>
            <a:endParaRPr lang="en-CA" dirty="0">
              <a:latin typeface="Algerian" panose="04020705040A02060702" pitchFamily="82" charset="0"/>
            </a:endParaRPr>
          </a:p>
        </p:txBody>
      </p:sp>
      <p:pic>
        <p:nvPicPr>
          <p:cNvPr id="5122" name="Picture 2">
            <a:extLst>
              <a:ext uri="{FF2B5EF4-FFF2-40B4-BE49-F238E27FC236}">
                <a16:creationId xmlns:a16="http://schemas.microsoft.com/office/drawing/2014/main" id="{042FE050-F3C9-9088-B303-CC3DFE3B1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149" y="1344678"/>
            <a:ext cx="4401774" cy="333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31A646B-69B3-0D81-6840-78B823879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863" y="999634"/>
            <a:ext cx="4027326" cy="4027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CD5869-ECF5-911D-DB48-D5B38D07752F}"/>
              </a:ext>
            </a:extLst>
          </p:cNvPr>
          <p:cNvSpPr txBox="1"/>
          <p:nvPr/>
        </p:nvSpPr>
        <p:spPr>
          <a:xfrm>
            <a:off x="1371989" y="4850455"/>
            <a:ext cx="10489811" cy="1600438"/>
          </a:xfrm>
          <a:prstGeom prst="rect">
            <a:avLst/>
          </a:prstGeom>
          <a:noFill/>
        </p:spPr>
        <p:txBody>
          <a:bodyPr wrap="square" rtlCol="0">
            <a:spAutoFit/>
          </a:bodyPr>
          <a:lstStyle/>
          <a:p>
            <a:r>
              <a:rPr lang="en-US" sz="1400" dirty="0">
                <a:latin typeface="Algerian" panose="04020705040A02060702" pitchFamily="82" charset="0"/>
                <a:cs typeface="Times New Roman" panose="02020603050405020304" pitchFamily="18" charset="0"/>
              </a:rPr>
              <a:t>Heatmap</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Variables ‘Sales’ and ‘Price each’ have highest positive Correlation(0.81)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Correlation exist between Quantity Ordered, Sales, MSRP and </a:t>
            </a:r>
            <a:r>
              <a:rPr lang="en-US" sz="1400" dirty="0" err="1">
                <a:latin typeface="Times New Roman" panose="02020603050405020304" pitchFamily="18" charset="0"/>
                <a:cs typeface="Times New Roman" panose="02020603050405020304" pitchFamily="18" charset="0"/>
              </a:rPr>
              <a:t>PriceEach</a:t>
            </a: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Variables ‘</a:t>
            </a:r>
            <a:r>
              <a:rPr lang="en-US" sz="1400" dirty="0" err="1">
                <a:latin typeface="Times New Roman" panose="02020603050405020304" pitchFamily="18" charset="0"/>
                <a:cs typeface="Times New Roman" panose="02020603050405020304" pitchFamily="18" charset="0"/>
              </a:rPr>
              <a:t>Days_since_lastorder</a:t>
            </a:r>
            <a:r>
              <a:rPr lang="en-US" sz="1400" dirty="0">
                <a:latin typeface="Times New Roman" panose="02020603050405020304" pitchFamily="18" charset="0"/>
                <a:cs typeface="Times New Roman" panose="02020603050405020304" pitchFamily="18" charset="0"/>
              </a:rPr>
              <a:t>’ and ‘MSRP’ have highest negative Correlation(-0.52)</a:t>
            </a:r>
          </a:p>
          <a:p>
            <a:r>
              <a:rPr lang="en-US" sz="1400" dirty="0" err="1">
                <a:latin typeface="Algerian" panose="04020705040A02060702" pitchFamily="82" charset="0"/>
                <a:cs typeface="Times New Roman" panose="02020603050405020304" pitchFamily="18" charset="0"/>
              </a:rPr>
              <a:t>Pairplot</a:t>
            </a:r>
            <a:endParaRPr lang="en-US" sz="1400" dirty="0">
              <a:latin typeface="Algerian" panose="04020705040A02060702" pitchFamily="82"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Most features are normal distributed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It has varying kurtosis</a:t>
            </a:r>
          </a:p>
        </p:txBody>
      </p:sp>
    </p:spTree>
    <p:extLst>
      <p:ext uri="{BB962C8B-B14F-4D97-AF65-F5344CB8AC3E}">
        <p14:creationId xmlns:p14="http://schemas.microsoft.com/office/powerpoint/2010/main" val="291391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128170" y="943286"/>
            <a:ext cx="4626934" cy="3581401"/>
          </a:xfrm>
        </p:spPr>
        <p:txBody>
          <a:bodyPr/>
          <a:lstStyle/>
          <a:p>
            <a:r>
              <a:rPr lang="en-CA" dirty="0">
                <a:latin typeface="Algerian" panose="04020705040A02060702" pitchFamily="82" charset="0"/>
              </a:rPr>
              <a:t>Time series of DATA</a:t>
            </a:r>
          </a:p>
          <a:p>
            <a:pPr marL="0" indent="0">
              <a:buNone/>
            </a:pPr>
            <a:endParaRPr lang="en-CA" dirty="0">
              <a:latin typeface="Algerian" panose="04020705040A02060702" pitchFamily="82" charset="0"/>
            </a:endParaRPr>
          </a:p>
        </p:txBody>
      </p:sp>
      <p:pic>
        <p:nvPicPr>
          <p:cNvPr id="6146" name="Picture 2">
            <a:extLst>
              <a:ext uri="{FF2B5EF4-FFF2-40B4-BE49-F238E27FC236}">
                <a16:creationId xmlns:a16="http://schemas.microsoft.com/office/drawing/2014/main" id="{5C913F6B-D48B-6C49-A4FC-BC5B9DB21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3196" y="1020358"/>
            <a:ext cx="3710634" cy="27656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E6D4ABD-331A-257A-FA6D-CF4445E28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989" y="1582845"/>
            <a:ext cx="2516641" cy="199549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B72D199-0434-73F1-652C-F57C39A65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239" y="1561753"/>
            <a:ext cx="2669899" cy="19954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43CCC5D-DC9B-830A-E6F7-751EEA588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89" y="3857628"/>
            <a:ext cx="2500135" cy="2082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983CA45-6AE4-BBE8-F885-3346C11672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4701" y="3857628"/>
            <a:ext cx="2739661" cy="20570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D8508B-47FE-26E4-BE02-38154A905080}"/>
              </a:ext>
            </a:extLst>
          </p:cNvPr>
          <p:cNvSpPr txBox="1"/>
          <p:nvPr/>
        </p:nvSpPr>
        <p:spPr>
          <a:xfrm>
            <a:off x="6893373" y="3853742"/>
            <a:ext cx="5164666" cy="2154436"/>
          </a:xfrm>
          <a:prstGeom prst="rect">
            <a:avLst/>
          </a:prstGeom>
          <a:noFill/>
        </p:spPr>
        <p:txBody>
          <a:bodyPr wrap="square" rtlCol="0">
            <a:spAutoFit/>
          </a:bodyPr>
          <a:lstStyle/>
          <a:p>
            <a:r>
              <a:rPr lang="en-CA" dirty="0">
                <a:latin typeface="Algerian" panose="04020705040A02060702" pitchFamily="82" charset="0"/>
              </a:rPr>
              <a:t>Yearly Sales : Sum and mean of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2019 has the highest in comparison to 2018, since it has partial data</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Comparing mean sales 2020 has the highest sales</a:t>
            </a:r>
          </a:p>
          <a:p>
            <a:endParaRPr lang="en-CA" sz="1400" dirty="0">
              <a:latin typeface="Times New Roman" panose="02020603050405020304" pitchFamily="18" charset="0"/>
              <a:cs typeface="Times New Roman" panose="02020603050405020304" pitchFamily="18" charset="0"/>
            </a:endParaRPr>
          </a:p>
          <a:p>
            <a:r>
              <a:rPr lang="en-CA" dirty="0">
                <a:latin typeface="Algerian" panose="04020705040A02060702" pitchFamily="82" charset="0"/>
              </a:rPr>
              <a:t>Quarterly Sales : Sum and mean of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Q4 of 2019 has the highest sales sum</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Q2 of 2020 has the highest mean sale</a:t>
            </a:r>
          </a:p>
          <a:p>
            <a:pPr marL="285750" indent="-285750">
              <a:buFont typeface="Arial" panose="020B0604020202020204" pitchFamily="34" charset="0"/>
              <a:buChar char="•"/>
            </a:pP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709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128170" y="943286"/>
            <a:ext cx="4626934" cy="3581401"/>
          </a:xfrm>
        </p:spPr>
        <p:txBody>
          <a:bodyPr/>
          <a:lstStyle/>
          <a:p>
            <a:r>
              <a:rPr lang="en-CA" dirty="0">
                <a:latin typeface="Algerian" panose="04020705040A02060702" pitchFamily="82" charset="0"/>
              </a:rPr>
              <a:t>Time series of DATA</a:t>
            </a:r>
          </a:p>
          <a:p>
            <a:pPr marL="0" indent="0">
              <a:buNone/>
            </a:pPr>
            <a:endParaRPr lang="en-CA" dirty="0">
              <a:latin typeface="Algerian" panose="04020705040A02060702" pitchFamily="82" charset="0"/>
            </a:endParaRPr>
          </a:p>
        </p:txBody>
      </p:sp>
      <p:pic>
        <p:nvPicPr>
          <p:cNvPr id="7174" name="Picture 6">
            <a:extLst>
              <a:ext uri="{FF2B5EF4-FFF2-40B4-BE49-F238E27FC236}">
                <a16:creationId xmlns:a16="http://schemas.microsoft.com/office/drawing/2014/main" id="{903793F7-5DA1-6329-922A-0B8F392B0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170" y="1567021"/>
            <a:ext cx="2652712" cy="225019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04798559-DBC0-07C4-C24D-C9F32582E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677" y="1567021"/>
            <a:ext cx="2881352" cy="231022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3B0EC657-9BE2-F6CA-6106-5DC56C668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170" y="4080102"/>
            <a:ext cx="2750507" cy="213663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0D74B3E8-60B4-E67E-EDDF-87F8ED7661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9522" y="4023621"/>
            <a:ext cx="2750507" cy="22249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6171AF-7B5B-60CE-9140-6D52E1D541E1}"/>
              </a:ext>
            </a:extLst>
          </p:cNvPr>
          <p:cNvSpPr txBox="1"/>
          <p:nvPr/>
        </p:nvSpPr>
        <p:spPr>
          <a:xfrm>
            <a:off x="6890874" y="1402446"/>
            <a:ext cx="4770587" cy="4462760"/>
          </a:xfrm>
          <a:prstGeom prst="rect">
            <a:avLst/>
          </a:prstGeom>
          <a:noFill/>
        </p:spPr>
        <p:txBody>
          <a:bodyPr wrap="square">
            <a:spAutoFit/>
          </a:bodyPr>
          <a:lstStyle/>
          <a:p>
            <a:r>
              <a:rPr lang="en-CA" dirty="0">
                <a:latin typeface="Algerian" panose="04020705040A02060702" pitchFamily="82" charset="0"/>
              </a:rPr>
              <a:t>Monthly Sales : Sum and mean of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Usually Nov has the highest sum of sale</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Comparing the mean sales, Apr 2020 had the highest mean sales in Quarter 2</a:t>
            </a:r>
          </a:p>
          <a:p>
            <a:pPr marL="285750" indent="-285750">
              <a:buFont typeface="Arial" panose="020B0604020202020204" pitchFamily="34" charset="0"/>
              <a:buChar char="•"/>
            </a:pPr>
            <a:endParaRPr lang="en-CA"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A" sz="1400" dirty="0">
              <a:latin typeface="Times New Roman" panose="02020603050405020304" pitchFamily="18" charset="0"/>
              <a:cs typeface="Times New Roman" panose="02020603050405020304" pitchFamily="18" charset="0"/>
            </a:endParaRPr>
          </a:p>
          <a:p>
            <a:endParaRPr lang="en-CA" dirty="0"/>
          </a:p>
          <a:p>
            <a:endParaRPr lang="en-CA" dirty="0"/>
          </a:p>
          <a:p>
            <a:r>
              <a:rPr lang="en-CA" dirty="0">
                <a:latin typeface="Algerian" panose="04020705040A02060702" pitchFamily="82" charset="0"/>
              </a:rPr>
              <a:t>Weekly Sales : Sum and mean of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pattern of sum and mean sales is similar to monthly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We can identify the weeks with most amount of sales in the month of </a:t>
            </a:r>
            <a:r>
              <a:rPr lang="en-CA" sz="1400" dirty="0" err="1">
                <a:latin typeface="Times New Roman" panose="02020603050405020304" pitchFamily="18" charset="0"/>
                <a:cs typeface="Times New Roman" panose="02020603050405020304" pitchFamily="18" charset="0"/>
              </a:rPr>
              <a:t>november</a:t>
            </a:r>
            <a:r>
              <a:rPr lang="en-CA" sz="1400" dirty="0">
                <a:latin typeface="Times New Roman" panose="02020603050405020304" pitchFamily="18" charset="0"/>
                <a:cs typeface="Times New Roman" panose="02020603050405020304" pitchFamily="18" charset="0"/>
              </a:rPr>
              <a:t> as well as the week with most mean sales Apr 2020 in comparison with other week </a:t>
            </a:r>
          </a:p>
          <a:p>
            <a:endParaRPr lang="en-CA" dirty="0"/>
          </a:p>
          <a:p>
            <a:endParaRPr lang="en-CA" dirty="0"/>
          </a:p>
          <a:p>
            <a:endParaRPr lang="en-CA" dirty="0"/>
          </a:p>
        </p:txBody>
      </p:sp>
    </p:spTree>
    <p:extLst>
      <p:ext uri="{BB962C8B-B14F-4D97-AF65-F5344CB8AC3E}">
        <p14:creationId xmlns:p14="http://schemas.microsoft.com/office/powerpoint/2010/main" val="332095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128170" y="943286"/>
            <a:ext cx="4626934" cy="3581401"/>
          </a:xfrm>
        </p:spPr>
        <p:txBody>
          <a:bodyPr/>
          <a:lstStyle/>
          <a:p>
            <a:pPr marL="0" indent="0">
              <a:buNone/>
            </a:pPr>
            <a:endParaRPr lang="en-CA" dirty="0">
              <a:latin typeface="Algerian" panose="04020705040A02060702" pitchFamily="82" charset="0"/>
            </a:endParaRPr>
          </a:p>
        </p:txBody>
      </p:sp>
      <p:pic>
        <p:nvPicPr>
          <p:cNvPr id="6" name="Picture 5">
            <a:extLst>
              <a:ext uri="{FF2B5EF4-FFF2-40B4-BE49-F238E27FC236}">
                <a16:creationId xmlns:a16="http://schemas.microsoft.com/office/drawing/2014/main" id="{C677E2F3-6BC1-59F5-2777-2A04E6BF4CB9}"/>
              </a:ext>
            </a:extLst>
          </p:cNvPr>
          <p:cNvPicPr>
            <a:picLocks noChangeAspect="1"/>
          </p:cNvPicPr>
          <p:nvPr/>
        </p:nvPicPr>
        <p:blipFill>
          <a:blip r:embed="rId2"/>
          <a:stretch>
            <a:fillRect/>
          </a:stretch>
        </p:blipFill>
        <p:spPr>
          <a:xfrm>
            <a:off x="1128170" y="943284"/>
            <a:ext cx="10519544" cy="3662583"/>
          </a:xfrm>
          <a:prstGeom prst="rect">
            <a:avLst/>
          </a:prstGeom>
        </p:spPr>
      </p:pic>
      <p:sp>
        <p:nvSpPr>
          <p:cNvPr id="8" name="TextBox 7">
            <a:extLst>
              <a:ext uri="{FF2B5EF4-FFF2-40B4-BE49-F238E27FC236}">
                <a16:creationId xmlns:a16="http://schemas.microsoft.com/office/drawing/2014/main" id="{AADCD967-4DBF-921C-9C83-09CDE5FED92A}"/>
              </a:ext>
            </a:extLst>
          </p:cNvPr>
          <p:cNvSpPr txBox="1"/>
          <p:nvPr/>
        </p:nvSpPr>
        <p:spPr>
          <a:xfrm>
            <a:off x="1128170" y="4707467"/>
            <a:ext cx="10513497" cy="1815882"/>
          </a:xfrm>
          <a:prstGeom prst="rect">
            <a:avLst/>
          </a:prstGeom>
          <a:noFill/>
        </p:spPr>
        <p:txBody>
          <a:bodyPr wrap="square" rtlCol="0">
            <a:spAutoFit/>
          </a:bodyPr>
          <a:lstStyle/>
          <a:p>
            <a:r>
              <a:rPr lang="en-CA" sz="1400" dirty="0">
                <a:latin typeface="Algerian" panose="04020705040A02060702" pitchFamily="82" charset="0"/>
                <a:cs typeface="Times New Roman" panose="02020603050405020304" pitchFamily="18" charset="0"/>
              </a:rPr>
              <a:t>Yearly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Classic cars parts had the highest sale followed by vintage cars .Trains parts had the least sales</a:t>
            </a:r>
          </a:p>
          <a:p>
            <a:r>
              <a:rPr lang="en-CA" sz="1400" dirty="0">
                <a:latin typeface="Algerian" panose="04020705040A02060702" pitchFamily="82" charset="0"/>
                <a:cs typeface="Times New Roman" panose="02020603050405020304" pitchFamily="18" charset="0"/>
              </a:rPr>
              <a:t>Quarterly and Monthly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Since 2020 data is partial till May 2020 we cannot predict the sum of sales trend to 2020.</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Based on quarterly data observed that Quarter 4 has the highest sales which is most because during November the sale of automotive parts are high. Observed this trend in both 2018 and 2019. 2019 had the highest sales during November</a:t>
            </a:r>
          </a:p>
          <a:p>
            <a:r>
              <a:rPr lang="en-CA" sz="1400" dirty="0">
                <a:latin typeface="Algerian" panose="04020705040A02060702" pitchFamily="82" charset="0"/>
                <a:cs typeface="Times New Roman" panose="02020603050405020304" pitchFamily="18" charset="0"/>
              </a:rPr>
              <a:t>Weekly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Weekly between Nov 4 to 20 has the highest sales during 2018 and 2019</a:t>
            </a:r>
          </a:p>
        </p:txBody>
      </p:sp>
    </p:spTree>
    <p:extLst>
      <p:ext uri="{BB962C8B-B14F-4D97-AF65-F5344CB8AC3E}">
        <p14:creationId xmlns:p14="http://schemas.microsoft.com/office/powerpoint/2010/main" val="66461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EC06F-01BA-F6BC-301C-10686D3AE2B7}"/>
              </a:ext>
            </a:extLst>
          </p:cNvPr>
          <p:cNvSpPr>
            <a:spLocks noGrp="1"/>
          </p:cNvSpPr>
          <p:nvPr>
            <p:ph type="title"/>
          </p:nvPr>
        </p:nvSpPr>
        <p:spPr/>
        <p:txBody>
          <a:bodyPr/>
          <a:lstStyle/>
          <a:p>
            <a:pPr algn="ctr"/>
            <a:r>
              <a:rPr lang="en-CA" sz="3600" b="1" dirty="0">
                <a:solidFill>
                  <a:srgbClr val="000000"/>
                </a:solidFill>
                <a:latin typeface="Algerian" panose="04020705040A02060702" pitchFamily="82" charset="0"/>
              </a:rPr>
              <a:t>INFERENCE FROM EDA</a:t>
            </a:r>
          </a:p>
        </p:txBody>
      </p:sp>
      <p:sp>
        <p:nvSpPr>
          <p:cNvPr id="3" name="Content Placeholder 2">
            <a:extLst>
              <a:ext uri="{FF2B5EF4-FFF2-40B4-BE49-F238E27FC236}">
                <a16:creationId xmlns:a16="http://schemas.microsoft.com/office/drawing/2014/main" id="{91886911-4E4E-E63B-36B5-DB35FF027E34}"/>
              </a:ext>
            </a:extLst>
          </p:cNvPr>
          <p:cNvSpPr>
            <a:spLocks noGrp="1"/>
          </p:cNvSpPr>
          <p:nvPr>
            <p:ph idx="1"/>
          </p:nvPr>
        </p:nvSpPr>
        <p:spPr>
          <a:xfrm>
            <a:off x="1371600" y="1363134"/>
            <a:ext cx="10117667" cy="4521200"/>
          </a:xfrm>
        </p:spPr>
        <p:txBody>
          <a:bodyPr>
            <a:normAutofit/>
          </a:bodyPr>
          <a:lstStyle/>
          <a:p>
            <a:r>
              <a:rPr lang="en-US" sz="1400" dirty="0">
                <a:solidFill>
                  <a:srgbClr val="222222"/>
                </a:solidFill>
                <a:latin typeface="Times New Roman" panose="02020603050405020304" pitchFamily="18" charset="0"/>
                <a:cs typeface="Times New Roman" panose="02020603050405020304" pitchFamily="18" charset="0"/>
              </a:rPr>
              <a:t>‘Day_since_lastorder’ has negative skewness while other parameters has positive skewness which means most of the parameters value are bent towards the lower side. Where Sales has the highest positive skew 1.155. Most of the parameters except sales are fairly symmetric</a:t>
            </a:r>
          </a:p>
          <a:p>
            <a:r>
              <a:rPr lang="en-US" sz="1400" dirty="0">
                <a:solidFill>
                  <a:srgbClr val="222222"/>
                </a:solidFill>
                <a:latin typeface="Times New Roman" panose="02020603050405020304" pitchFamily="18" charset="0"/>
                <a:cs typeface="Times New Roman" panose="02020603050405020304" pitchFamily="18" charset="0"/>
              </a:rPr>
              <a:t>Kurtosis- ‘Day_since_lastorder’ and ‘MSRP’ has negative kurtosis and rest other parameters has positive kurtosis. </a:t>
            </a:r>
          </a:p>
          <a:p>
            <a:r>
              <a:rPr lang="en-CA"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Data parameters: Quantity ordered, Price each, Sales and MSRP has outliers.</a:t>
            </a:r>
          </a:p>
          <a:p>
            <a:r>
              <a:rPr lang="en-CA" sz="1400" dirty="0">
                <a:latin typeface="Times New Roman" panose="02020603050405020304" pitchFamily="18" charset="0"/>
                <a:cs typeface="Times New Roman" panose="02020603050405020304" pitchFamily="18" charset="0"/>
              </a:rPr>
              <a:t>92% products are shipped. Most of the deals are medium sized. Most sold parts are of classic car followed by Vintage cars</a:t>
            </a:r>
          </a:p>
          <a:p>
            <a:r>
              <a:rPr lang="en-CA" sz="1400" dirty="0">
                <a:latin typeface="Times New Roman" panose="02020603050405020304" pitchFamily="18" charset="0"/>
                <a:cs typeface="Times New Roman" panose="02020603050405020304" pitchFamily="18" charset="0"/>
              </a:rPr>
              <a:t>USA has the highest sales followed by Spain, France, Australia and UK. Top customers having most sales are mainly Diego </a:t>
            </a:r>
            <a:r>
              <a:rPr lang="en-CA" sz="1400" dirty="0" err="1">
                <a:latin typeface="Times New Roman" panose="02020603050405020304" pitchFamily="18" charset="0"/>
                <a:cs typeface="Times New Roman" panose="02020603050405020304" pitchFamily="18" charset="0"/>
              </a:rPr>
              <a:t>Freye</a:t>
            </a:r>
            <a:r>
              <a:rPr lang="en-CA" sz="1400" dirty="0">
                <a:latin typeface="Times New Roman" panose="02020603050405020304" pitchFamily="18" charset="0"/>
                <a:cs typeface="Times New Roman" panose="02020603050405020304" pitchFamily="18" charset="0"/>
              </a:rPr>
              <a:t> and Valarie Nelson</a:t>
            </a:r>
          </a:p>
          <a:p>
            <a:r>
              <a:rPr lang="en-US" sz="1400" dirty="0">
                <a:latin typeface="Times New Roman" panose="02020603050405020304" pitchFamily="18" charset="0"/>
                <a:cs typeface="Times New Roman" panose="02020603050405020304" pitchFamily="18" charset="0"/>
              </a:rPr>
              <a:t>Ordered quantity, MSRP , price each has a positive regression with sales whereas days since last order has negative relation</a:t>
            </a:r>
          </a:p>
          <a:p>
            <a:r>
              <a:rPr lang="en-US" sz="1400" dirty="0">
                <a:latin typeface="Times New Roman" panose="02020603050405020304" pitchFamily="18" charset="0"/>
                <a:cs typeface="Times New Roman" panose="02020603050405020304" pitchFamily="18" charset="0"/>
              </a:rPr>
              <a:t>Correlation exist between Quantity Ordered, Sales, MSRP and </a:t>
            </a:r>
            <a:r>
              <a:rPr lang="en-US" sz="1400" dirty="0" err="1">
                <a:latin typeface="Times New Roman" panose="02020603050405020304" pitchFamily="18" charset="0"/>
                <a:cs typeface="Times New Roman" panose="02020603050405020304" pitchFamily="18" charset="0"/>
              </a:rPr>
              <a:t>PriceEach</a:t>
            </a:r>
            <a:endParaRPr lang="en-US" sz="1400" dirty="0">
              <a:latin typeface="Times New Roman" panose="02020603050405020304" pitchFamily="18" charset="0"/>
              <a:cs typeface="Times New Roman" panose="02020603050405020304" pitchFamily="18" charset="0"/>
            </a:endParaRPr>
          </a:p>
          <a:p>
            <a:r>
              <a:rPr lang="en-CA" sz="1400" dirty="0">
                <a:latin typeface="Times New Roman" panose="02020603050405020304" pitchFamily="18" charset="0"/>
                <a:cs typeface="Times New Roman" panose="02020603050405020304" pitchFamily="18" charset="0"/>
              </a:rPr>
              <a:t>Comparing mean sales 2020 has the highest sales</a:t>
            </a:r>
          </a:p>
          <a:p>
            <a:r>
              <a:rPr lang="en-CA" sz="1400" dirty="0">
                <a:latin typeface="Times New Roman" panose="02020603050405020304" pitchFamily="18" charset="0"/>
                <a:cs typeface="Times New Roman" panose="02020603050405020304" pitchFamily="18" charset="0"/>
              </a:rPr>
              <a:t>Based on quarterly data observed that Quarter 4 has the highest sales which is most because during November the sale of automotive parts are high. Observed this trend in both 2018 and 2019. 2019 had the highest sales during November</a:t>
            </a:r>
          </a:p>
          <a:p>
            <a:r>
              <a:rPr lang="en-CA" sz="1400" dirty="0">
                <a:latin typeface="Times New Roman" panose="02020603050405020304" pitchFamily="18" charset="0"/>
                <a:cs typeface="Times New Roman" panose="02020603050405020304" pitchFamily="18" charset="0"/>
              </a:rPr>
              <a:t>Weekly between Nov 4 to 20 has the highest sales during 2018 and 2019</a:t>
            </a:r>
          </a:p>
          <a:p>
            <a:endParaRPr lang="en-US" sz="1400" dirty="0">
              <a:latin typeface="Times New Roman" panose="02020603050405020304" pitchFamily="18" charset="0"/>
              <a:cs typeface="Times New Roman" panose="02020603050405020304" pitchFamily="18" charset="0"/>
            </a:endParaRPr>
          </a:p>
          <a:p>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718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331C-0226-7BE8-1208-00A4E897CD9E}"/>
              </a:ext>
            </a:extLst>
          </p:cNvPr>
          <p:cNvSpPr>
            <a:spLocks noGrp="1"/>
          </p:cNvSpPr>
          <p:nvPr>
            <p:ph type="title"/>
          </p:nvPr>
        </p:nvSpPr>
        <p:spPr/>
        <p:txBody>
          <a:bodyPr>
            <a:normAutofit/>
          </a:bodyPr>
          <a:lstStyle/>
          <a:p>
            <a:pPr algn="ctr"/>
            <a:r>
              <a:rPr lang="en-US" sz="3600" b="1" i="0" dirty="0">
                <a:solidFill>
                  <a:srgbClr val="000000"/>
                </a:solidFill>
                <a:effectLst/>
                <a:latin typeface="Algerian" panose="04020705040A02060702" pitchFamily="82" charset="0"/>
              </a:rPr>
              <a:t>Customer Segmentation using RFM analysis </a:t>
            </a:r>
            <a:endParaRPr lang="en-CA"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E51FBFEF-C306-E6B3-CBCC-F5DD4F6FD2CA}"/>
              </a:ext>
            </a:extLst>
          </p:cNvPr>
          <p:cNvSpPr>
            <a:spLocks noGrp="1"/>
          </p:cNvSpPr>
          <p:nvPr>
            <p:ph idx="1"/>
          </p:nvPr>
        </p:nvSpPr>
        <p:spPr>
          <a:xfrm>
            <a:off x="1278466" y="1490132"/>
            <a:ext cx="9787467" cy="5240868"/>
          </a:xfrm>
        </p:spPr>
        <p:txBody>
          <a:bodyPr>
            <a:normAutofit lnSpcReduction="10000"/>
          </a:bodyPr>
          <a:lstStyle/>
          <a:p>
            <a:pPr marL="0" indent="0" algn="l">
              <a:buNone/>
            </a:pPr>
            <a:r>
              <a:rPr lang="en-US" sz="1400" b="1" i="0" dirty="0">
                <a:solidFill>
                  <a:srgbClr val="000000"/>
                </a:solidFill>
                <a:effectLst/>
                <a:latin typeface="Times New Roman" panose="02020603050405020304" pitchFamily="18" charset="0"/>
                <a:cs typeface="Times New Roman" panose="02020603050405020304" pitchFamily="18" charset="0"/>
              </a:rPr>
              <a:t>Which tool used?</a:t>
            </a:r>
          </a:p>
          <a:p>
            <a:pPr algn="l">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Tools used for RFM segmentation KNIME and Excel.</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US" sz="1400" b="1" i="0" dirty="0">
                <a:solidFill>
                  <a:srgbClr val="000000"/>
                </a:solidFill>
                <a:effectLst/>
                <a:latin typeface="Times New Roman" panose="02020603050405020304" pitchFamily="18" charset="0"/>
                <a:cs typeface="Times New Roman" panose="02020603050405020304" pitchFamily="18" charset="0"/>
              </a:rPr>
              <a:t>What all parameters used and assumptions made</a:t>
            </a:r>
          </a:p>
          <a:p>
            <a:pPr marL="0" indent="0" algn="l">
              <a:buNone/>
            </a:pPr>
            <a:r>
              <a:rPr lang="en-US" sz="1400" dirty="0">
                <a:solidFill>
                  <a:srgbClr val="000000"/>
                </a:solidFill>
                <a:latin typeface="Times New Roman" panose="02020603050405020304" pitchFamily="18" charset="0"/>
                <a:cs typeface="Times New Roman" panose="02020603050405020304" pitchFamily="18" charset="0"/>
              </a:rPr>
              <a:t>Parameters used:</a:t>
            </a:r>
          </a:p>
          <a:p>
            <a:pPr algn="l">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QUANTITY ORDERED , PRICEEACH</a:t>
            </a:r>
            <a:r>
              <a:rPr lang="en-US" sz="1400" dirty="0">
                <a:solidFill>
                  <a:srgbClr val="000000"/>
                </a:solidFill>
                <a:latin typeface="Times New Roman" panose="02020603050405020304" pitchFamily="18" charset="0"/>
                <a:cs typeface="Times New Roman" panose="02020603050405020304" pitchFamily="18" charset="0"/>
              </a:rPr>
              <a:t>, </a:t>
            </a:r>
            <a:r>
              <a:rPr lang="en-US" sz="1400" b="0" i="0" dirty="0">
                <a:solidFill>
                  <a:srgbClr val="000000"/>
                </a:solidFill>
                <a:effectLst/>
                <a:latin typeface="Times New Roman" panose="02020603050405020304" pitchFamily="18" charset="0"/>
                <a:cs typeface="Times New Roman" panose="02020603050405020304" pitchFamily="18" charset="0"/>
              </a:rPr>
              <a:t>SALES, ORDERDATE, ORDERNUMBER, CUSTOMERNAME</a:t>
            </a:r>
          </a:p>
          <a:p>
            <a:pPr marL="0" indent="0" algn="l">
              <a:buNone/>
            </a:pPr>
            <a:r>
              <a:rPr lang="en-US" sz="1400" dirty="0">
                <a:solidFill>
                  <a:srgbClr val="000000"/>
                </a:solidFill>
                <a:latin typeface="Times New Roman" panose="02020603050405020304" pitchFamily="18" charset="0"/>
                <a:cs typeface="Times New Roman" panose="02020603050405020304" pitchFamily="18" charset="0"/>
              </a:rPr>
              <a:t>Assumption made: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Recency is calculated by Max(Order date)- Order date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All sales and MSRP values are in same unit</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Monetary parameter calculated by </a:t>
            </a:r>
            <a:r>
              <a:rPr lang="en-US" sz="1400" b="0" i="0" dirty="0">
                <a:solidFill>
                  <a:srgbClr val="000000"/>
                </a:solidFill>
                <a:effectLst/>
                <a:latin typeface="Times New Roman" panose="02020603050405020304" pitchFamily="18" charset="0"/>
                <a:cs typeface="Times New Roman" panose="02020603050405020304" pitchFamily="18" charset="0"/>
              </a:rPr>
              <a:t>QUANTITY ORDERED  * PRICEEACH</a:t>
            </a:r>
          </a:p>
          <a:p>
            <a:pPr>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All 89 customer name are unique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Frequency calculated group by CUSTOMERNAME by the order number </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3 Bins created with percentile : 0 ,0.25,0.75, 100 </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0- 0.25 – Recency (H), Frequency (L), Monetary(L)</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0.25-0.75 – Recency (M), Frequency (M), Monetary(M)</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0.75- 1 – Recency (L), Frequency (H), Monetary(H)</a:t>
            </a: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800" dirty="0">
              <a:solidFill>
                <a:srgbClr val="000000"/>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800" dirty="0">
              <a:solidFill>
                <a:srgbClr val="000000"/>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800" b="0" i="0" dirty="0">
              <a:solidFill>
                <a:srgbClr val="000000"/>
              </a:solidFill>
              <a:effectLst/>
              <a:latin typeface="Times New Roman" panose="02020603050405020304" pitchFamily="18" charset="0"/>
              <a:cs typeface="Times New Roman" panose="02020603050405020304" pitchFamily="18" charset="0"/>
            </a:endParaRPr>
          </a:p>
          <a:p>
            <a:endParaRPr lang="en-CA" dirty="0"/>
          </a:p>
        </p:txBody>
      </p:sp>
    </p:spTree>
    <p:extLst>
      <p:ext uri="{BB962C8B-B14F-4D97-AF65-F5344CB8AC3E}">
        <p14:creationId xmlns:p14="http://schemas.microsoft.com/office/powerpoint/2010/main" val="2305434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331C-0226-7BE8-1208-00A4E897CD9E}"/>
              </a:ext>
            </a:extLst>
          </p:cNvPr>
          <p:cNvSpPr>
            <a:spLocks noGrp="1"/>
          </p:cNvSpPr>
          <p:nvPr>
            <p:ph type="title"/>
          </p:nvPr>
        </p:nvSpPr>
        <p:spPr/>
        <p:txBody>
          <a:bodyPr>
            <a:normAutofit/>
          </a:bodyPr>
          <a:lstStyle/>
          <a:p>
            <a:pPr algn="ctr"/>
            <a:r>
              <a:rPr lang="en-US" sz="3600" b="1" i="0" dirty="0">
                <a:solidFill>
                  <a:srgbClr val="000000"/>
                </a:solidFill>
                <a:effectLst/>
                <a:latin typeface="Algerian" panose="04020705040A02060702" pitchFamily="82" charset="0"/>
              </a:rPr>
              <a:t>Customer Segmentation using RFM analysis </a:t>
            </a:r>
            <a:endParaRPr lang="en-CA"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E51FBFEF-C306-E6B3-CBCC-F5DD4F6FD2CA}"/>
              </a:ext>
            </a:extLst>
          </p:cNvPr>
          <p:cNvSpPr>
            <a:spLocks noGrp="1"/>
          </p:cNvSpPr>
          <p:nvPr>
            <p:ph idx="1"/>
          </p:nvPr>
        </p:nvSpPr>
        <p:spPr>
          <a:xfrm>
            <a:off x="1464733" y="1820332"/>
            <a:ext cx="9601200" cy="4140202"/>
          </a:xfrm>
        </p:spPr>
        <p:txBody>
          <a:bodyPr>
            <a:normAutofit/>
          </a:bodyPr>
          <a:lstStyle/>
          <a:p>
            <a:pPr marL="0" indent="0" algn="l">
              <a:buNone/>
            </a:pPr>
            <a:r>
              <a:rPr lang="en-CA" sz="1400" b="0" i="0" dirty="0">
                <a:solidFill>
                  <a:srgbClr val="000000"/>
                </a:solidFill>
                <a:effectLst/>
                <a:latin typeface="Algerian" panose="04020705040A02060702" pitchFamily="82" charset="0"/>
                <a:cs typeface="Times New Roman" panose="02020603050405020304" pitchFamily="18" charset="0"/>
              </a:rPr>
              <a:t>WORKFLOW IMAGE -knime</a:t>
            </a:r>
          </a:p>
          <a:p>
            <a:pPr algn="l">
              <a:buFont typeface="Arial" panose="020B0604020202020204" pitchFamily="34" charset="0"/>
              <a:buChar char="•"/>
            </a:pPr>
            <a:endParaRPr lang="en-US" sz="1800" b="0" i="0" dirty="0">
              <a:solidFill>
                <a:srgbClr val="000000"/>
              </a:solidFill>
              <a:effectLst/>
              <a:latin typeface="Times New Roman" panose="02020603050405020304" pitchFamily="18" charset="0"/>
              <a:cs typeface="Times New Roman" panose="02020603050405020304" pitchFamily="18" charset="0"/>
            </a:endParaRPr>
          </a:p>
          <a:p>
            <a:endParaRPr lang="en-CA" dirty="0"/>
          </a:p>
        </p:txBody>
      </p:sp>
      <p:pic>
        <p:nvPicPr>
          <p:cNvPr id="11" name="Picture 10">
            <a:extLst>
              <a:ext uri="{FF2B5EF4-FFF2-40B4-BE49-F238E27FC236}">
                <a16:creationId xmlns:a16="http://schemas.microsoft.com/office/drawing/2014/main" id="{309BC098-CAD6-3565-C453-BD7F9D354AF2}"/>
              </a:ext>
            </a:extLst>
          </p:cNvPr>
          <p:cNvPicPr>
            <a:picLocks noChangeAspect="1"/>
          </p:cNvPicPr>
          <p:nvPr/>
        </p:nvPicPr>
        <p:blipFill>
          <a:blip r:embed="rId2"/>
          <a:stretch>
            <a:fillRect/>
          </a:stretch>
        </p:blipFill>
        <p:spPr>
          <a:xfrm>
            <a:off x="1557866" y="2159000"/>
            <a:ext cx="9601200" cy="4351868"/>
          </a:xfrm>
          <a:prstGeom prst="rect">
            <a:avLst/>
          </a:prstGeom>
        </p:spPr>
      </p:pic>
    </p:spTree>
    <p:extLst>
      <p:ext uri="{BB962C8B-B14F-4D97-AF65-F5344CB8AC3E}">
        <p14:creationId xmlns:p14="http://schemas.microsoft.com/office/powerpoint/2010/main" val="2300844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235323"/>
            <a:ext cx="9601200" cy="1485900"/>
          </a:xfrm>
        </p:spPr>
        <p:txBody>
          <a:bodyPr>
            <a:normAutofit/>
          </a:bodyPr>
          <a:lstStyle/>
          <a:p>
            <a:pPr algn="ctr"/>
            <a:r>
              <a:rPr lang="en-US" sz="3600" dirty="0">
                <a:latin typeface="Algerian" panose="04020705040A02060702" pitchFamily="82" charset="0"/>
              </a:rPr>
              <a:t>Table of Content</a:t>
            </a:r>
          </a:p>
        </p:txBody>
      </p:sp>
      <p:sp>
        <p:nvSpPr>
          <p:cNvPr id="4" name="Content Placeholder 3">
            <a:extLst>
              <a:ext uri="{FF2B5EF4-FFF2-40B4-BE49-F238E27FC236}">
                <a16:creationId xmlns:a16="http://schemas.microsoft.com/office/drawing/2014/main" id="{12F794A7-C6CA-10ED-AB5D-E6F0B3BBCC35}"/>
              </a:ext>
            </a:extLst>
          </p:cNvPr>
          <p:cNvSpPr>
            <a:spLocks noGrp="1"/>
          </p:cNvSpPr>
          <p:nvPr>
            <p:ph idx="1"/>
          </p:nvPr>
        </p:nvSpPr>
        <p:spPr>
          <a:xfrm>
            <a:off x="1219200" y="792006"/>
            <a:ext cx="10541000" cy="5644404"/>
          </a:xfrm>
        </p:spPr>
        <p:txBody>
          <a:bodyPr>
            <a:noAutofit/>
          </a:bodyPr>
          <a:lstStyle/>
          <a:p>
            <a:r>
              <a:rPr lang="en-US" sz="1200" b="1" i="0" dirty="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Agenda &amp; Executive Summary of the data</a:t>
            </a:r>
          </a:p>
          <a:p>
            <a:pPr lvl="1">
              <a:buFont typeface="Courier New" panose="02070309020205020404" pitchFamily="49" charset="0"/>
              <a:buChar char="o"/>
            </a:pPr>
            <a:r>
              <a:rPr lang="en-US" sz="1200" i="0" dirty="0">
                <a:solidFill>
                  <a:srgbClr val="000000"/>
                </a:solidFill>
                <a:latin typeface="Times New Roman" panose="02020603050405020304" pitchFamily="18" charset="0"/>
                <a:ea typeface="lato" panose="020F0502020204030203" pitchFamily="34" charset="0"/>
                <a:cs typeface="Times New Roman" panose="02020603050405020304" pitchFamily="18" charset="0"/>
              </a:rPr>
              <a:t>Executive Summary &amp; </a:t>
            </a:r>
            <a:r>
              <a:rPr lang="en-CA" sz="1200" i="0" dirty="0">
                <a:solidFill>
                  <a:srgbClr val="000000"/>
                </a:solidFill>
                <a:latin typeface="Times New Roman" panose="02020603050405020304" pitchFamily="18" charset="0"/>
                <a:ea typeface="lato" panose="020F0502020204030203" pitchFamily="34" charset="0"/>
                <a:cs typeface="Times New Roman" panose="02020603050405020304" pitchFamily="18" charset="0"/>
              </a:rPr>
              <a:t>Problem statement</a:t>
            </a:r>
          </a:p>
          <a:p>
            <a:pPr lvl="1">
              <a:buFont typeface="Courier New" panose="02070309020205020404" pitchFamily="49" charset="0"/>
              <a:buChar char="o"/>
            </a:pPr>
            <a:r>
              <a:rPr lang="en-CA" sz="1200" i="0" dirty="0">
                <a:solidFill>
                  <a:srgbClr val="000000"/>
                </a:solidFill>
                <a:latin typeface="Times New Roman" panose="02020603050405020304" pitchFamily="18" charset="0"/>
                <a:ea typeface="lato" panose="020F0502020204030203" pitchFamily="34" charset="0"/>
                <a:cs typeface="Times New Roman" panose="02020603050405020304" pitchFamily="18" charset="0"/>
              </a:rPr>
              <a:t>Data Dictionary</a:t>
            </a:r>
          </a:p>
          <a:p>
            <a:pPr lvl="1">
              <a:buFont typeface="Courier New" panose="02070309020205020404" pitchFamily="49" charset="0"/>
              <a:buChar char="o"/>
            </a:pPr>
            <a:r>
              <a:rPr lang="en-CA" sz="1200" i="0" dirty="0">
                <a:solidFill>
                  <a:srgbClr val="000000"/>
                </a:solidFill>
                <a:latin typeface="Times New Roman" panose="02020603050405020304" pitchFamily="18" charset="0"/>
                <a:ea typeface="lato" panose="020F0502020204030203" pitchFamily="34" charset="0"/>
                <a:cs typeface="Times New Roman" panose="02020603050405020304" pitchFamily="18" charset="0"/>
              </a:rPr>
              <a:t>About Data</a:t>
            </a:r>
            <a:endParaRPr lang="en-US" sz="1200" i="0" dirty="0">
              <a:solidFill>
                <a:srgbClr val="000000"/>
              </a:solidFill>
              <a:latin typeface="Times New Roman" panose="02020603050405020304" pitchFamily="18" charset="0"/>
              <a:ea typeface="lato" panose="020F0502020204030203" pitchFamily="34" charset="0"/>
              <a:cs typeface="Times New Roman" panose="02020603050405020304" pitchFamily="18" charset="0"/>
            </a:endParaRPr>
          </a:p>
          <a:p>
            <a:r>
              <a:rPr lang="en-CA" sz="1200" b="1" i="0" dirty="0">
                <a:solidFill>
                  <a:srgbClr val="000000"/>
                </a:solidFill>
                <a:effectLst/>
                <a:latin typeface="Times New Roman" panose="02020603050405020304" pitchFamily="18" charset="0"/>
                <a:cs typeface="Times New Roman" panose="02020603050405020304" pitchFamily="18" charset="0"/>
              </a:rPr>
              <a:t>Exploratory Analysis and Inferences</a:t>
            </a:r>
          </a:p>
          <a:p>
            <a:pPr lvl="1">
              <a:buFont typeface="Courier New" panose="02070309020205020404" pitchFamily="49" charset="0"/>
              <a:buChar char="o"/>
            </a:pPr>
            <a:r>
              <a:rPr lang="en-CA" sz="1200" i="0" dirty="0">
                <a:solidFill>
                  <a:srgbClr val="000000"/>
                </a:solidFill>
                <a:latin typeface="Times New Roman" panose="02020603050405020304" pitchFamily="18" charset="0"/>
                <a:cs typeface="Times New Roman" panose="02020603050405020304" pitchFamily="18" charset="0"/>
              </a:rPr>
              <a:t>Univariate Analysis : Skewness, Kurtosis, Boxplot, Distplot</a:t>
            </a:r>
          </a:p>
          <a:p>
            <a:pPr lvl="1">
              <a:buFont typeface="Courier New" panose="02070309020205020404" pitchFamily="49" charset="0"/>
              <a:buChar char="o"/>
            </a:pPr>
            <a:r>
              <a:rPr lang="en-CA" sz="1200" i="0" dirty="0">
                <a:solidFill>
                  <a:srgbClr val="000000"/>
                </a:solidFill>
                <a:latin typeface="Times New Roman" panose="02020603050405020304" pitchFamily="18" charset="0"/>
                <a:cs typeface="Times New Roman" panose="02020603050405020304" pitchFamily="18" charset="0"/>
              </a:rPr>
              <a:t>Bivariate Analysis:  Sales vs Various Parameters – Status vs Sales, Deal size vs Sales, Product line vs Sales, Country vs Sales, Customer vs Sales, City vs Sales, Ordered quantity vs Sales, MSRP vs Sales, Days since last order vs Sales, price each item vs Sales</a:t>
            </a:r>
          </a:p>
          <a:p>
            <a:pPr lvl="1">
              <a:buFont typeface="Courier New" panose="02070309020205020404" pitchFamily="49" charset="0"/>
              <a:buChar char="o"/>
            </a:pPr>
            <a:r>
              <a:rPr lang="en-CA" sz="1200" i="0" dirty="0">
                <a:solidFill>
                  <a:srgbClr val="000000"/>
                </a:solidFill>
                <a:latin typeface="Times New Roman" panose="02020603050405020304" pitchFamily="18" charset="0"/>
                <a:cs typeface="Times New Roman" panose="02020603050405020304" pitchFamily="18" charset="0"/>
              </a:rPr>
              <a:t>Multivariate Analysis: Heatmap, pair plot</a:t>
            </a:r>
          </a:p>
          <a:p>
            <a:pPr lvl="1">
              <a:buFont typeface="Courier New" panose="02070309020205020404" pitchFamily="49" charset="0"/>
              <a:buChar char="o"/>
            </a:pPr>
            <a:r>
              <a:rPr lang="en-CA" sz="1200" i="0" dirty="0">
                <a:solidFill>
                  <a:srgbClr val="000000"/>
                </a:solidFill>
                <a:latin typeface="Times New Roman" panose="02020603050405020304" pitchFamily="18" charset="0"/>
                <a:cs typeface="Times New Roman" panose="02020603050405020304" pitchFamily="18" charset="0"/>
              </a:rPr>
              <a:t>Time series of data: Mean and sum of Yearly, Quarterly, Monthly and Weekly data</a:t>
            </a:r>
          </a:p>
          <a:p>
            <a:pPr lvl="1">
              <a:buFont typeface="Courier New" panose="02070309020205020404" pitchFamily="49" charset="0"/>
              <a:buChar char="o"/>
            </a:pPr>
            <a:r>
              <a:rPr lang="en-CA" sz="1200" i="0" dirty="0">
                <a:solidFill>
                  <a:srgbClr val="000000"/>
                </a:solidFill>
                <a:latin typeface="Times New Roman" panose="02020603050405020304" pitchFamily="18" charset="0"/>
                <a:cs typeface="Times New Roman" panose="02020603050405020304" pitchFamily="18" charset="0"/>
              </a:rPr>
              <a:t>Tableau representation of Yearly, Quarterly, Monthly and Weekly data of Sales</a:t>
            </a:r>
          </a:p>
          <a:p>
            <a:pPr lvl="1">
              <a:buFont typeface="Courier New" panose="02070309020205020404" pitchFamily="49" charset="0"/>
              <a:buChar char="o"/>
            </a:pPr>
            <a:r>
              <a:rPr lang="en-CA" sz="1200" i="0" dirty="0">
                <a:solidFill>
                  <a:srgbClr val="000000"/>
                </a:solidFill>
                <a:effectLst/>
                <a:latin typeface="Times New Roman" panose="02020603050405020304" pitchFamily="18" charset="0"/>
                <a:cs typeface="Times New Roman" panose="02020603050405020304" pitchFamily="18" charset="0"/>
              </a:rPr>
              <a:t>Inference from EDA</a:t>
            </a:r>
          </a:p>
          <a:p>
            <a:r>
              <a:rPr lang="en-US" sz="1200" b="1" i="0" dirty="0">
                <a:solidFill>
                  <a:srgbClr val="000000"/>
                </a:solidFill>
                <a:effectLst/>
                <a:latin typeface="Times New Roman" panose="02020603050405020304" pitchFamily="18" charset="0"/>
                <a:cs typeface="Times New Roman" panose="02020603050405020304" pitchFamily="18" charset="0"/>
              </a:rPr>
              <a:t>Customer Segmentation using RFM analysis</a:t>
            </a:r>
          </a:p>
          <a:p>
            <a:pPr lvl="1">
              <a:buFont typeface="Courier New" panose="02070309020205020404" pitchFamily="49" charset="0"/>
              <a:buChar char="o"/>
            </a:pPr>
            <a:r>
              <a:rPr lang="en-US" sz="1200" i="0" dirty="0">
                <a:solidFill>
                  <a:srgbClr val="000000"/>
                </a:solidFill>
                <a:latin typeface="Times New Roman" panose="02020603050405020304" pitchFamily="18" charset="0"/>
                <a:cs typeface="Times New Roman" panose="02020603050405020304" pitchFamily="18" charset="0"/>
              </a:rPr>
              <a:t>Tools used</a:t>
            </a:r>
          </a:p>
          <a:p>
            <a:pPr lvl="1">
              <a:buFont typeface="Courier New" panose="02070309020205020404" pitchFamily="49" charset="0"/>
              <a:buChar char="o"/>
            </a:pPr>
            <a:r>
              <a:rPr lang="en-US" sz="1200" i="0" dirty="0">
                <a:solidFill>
                  <a:srgbClr val="000000"/>
                </a:solidFill>
                <a:latin typeface="Times New Roman" panose="02020603050405020304" pitchFamily="18" charset="0"/>
                <a:cs typeface="Times New Roman" panose="02020603050405020304" pitchFamily="18" charset="0"/>
              </a:rPr>
              <a:t>Parameters used and assumptions made</a:t>
            </a:r>
          </a:p>
          <a:p>
            <a:pPr lvl="1">
              <a:buFont typeface="Courier New" panose="02070309020205020404" pitchFamily="49" charset="0"/>
              <a:buChar char="o"/>
            </a:pPr>
            <a:r>
              <a:rPr lang="en-CA" sz="1200" i="0" dirty="0">
                <a:solidFill>
                  <a:srgbClr val="000000"/>
                </a:solidFill>
                <a:latin typeface="Times New Roman" panose="02020603050405020304" pitchFamily="18" charset="0"/>
                <a:cs typeface="Times New Roman" panose="02020603050405020304" pitchFamily="18" charset="0"/>
              </a:rPr>
              <a:t>Workflow image- KNIME</a:t>
            </a:r>
          </a:p>
          <a:p>
            <a:pPr lvl="1">
              <a:buFont typeface="Courier New" panose="02070309020205020404" pitchFamily="49" charset="0"/>
              <a:buChar char="o"/>
            </a:pPr>
            <a:r>
              <a:rPr lang="en-CA" sz="1200" i="0" dirty="0">
                <a:solidFill>
                  <a:srgbClr val="000000"/>
                </a:solidFill>
                <a:latin typeface="Times New Roman" panose="02020603050405020304" pitchFamily="18" charset="0"/>
                <a:cs typeface="Times New Roman" panose="02020603050405020304" pitchFamily="18" charset="0"/>
              </a:rPr>
              <a:t>Output table head</a:t>
            </a:r>
          </a:p>
          <a:p>
            <a:r>
              <a:rPr lang="en-US" sz="1200" b="1" i="0" dirty="0">
                <a:solidFill>
                  <a:srgbClr val="000000"/>
                </a:solidFill>
                <a:effectLst/>
                <a:latin typeface="Times New Roman" panose="02020603050405020304" pitchFamily="18" charset="0"/>
                <a:cs typeface="Times New Roman" panose="02020603050405020304" pitchFamily="18" charset="0"/>
              </a:rPr>
              <a:t>Inferences from RFM Analysis and identified segments</a:t>
            </a:r>
          </a:p>
          <a:p>
            <a:pPr lvl="1">
              <a:buFont typeface="Courier New" panose="02070309020205020404" pitchFamily="49" charset="0"/>
              <a:buChar char="o"/>
            </a:pPr>
            <a:r>
              <a:rPr lang="en-CA" sz="1200" i="0" dirty="0">
                <a:solidFill>
                  <a:srgbClr val="000000"/>
                </a:solidFill>
                <a:latin typeface="Times New Roman" panose="02020603050405020304" pitchFamily="18" charset="0"/>
                <a:cs typeface="Times New Roman" panose="02020603050405020304" pitchFamily="18" charset="0"/>
              </a:rPr>
              <a:t>Best customers Loyal customers</a:t>
            </a:r>
          </a:p>
          <a:p>
            <a:pPr lvl="1">
              <a:buFont typeface="Courier New" panose="02070309020205020404" pitchFamily="49" charset="0"/>
              <a:buChar char="o"/>
            </a:pPr>
            <a:r>
              <a:rPr lang="en-US" sz="1200" i="0" dirty="0">
                <a:solidFill>
                  <a:srgbClr val="000000"/>
                </a:solidFill>
                <a:latin typeface="Times New Roman" panose="02020603050405020304" pitchFamily="18" charset="0"/>
                <a:cs typeface="Times New Roman" panose="02020603050405020304" pitchFamily="18" charset="0"/>
              </a:rPr>
              <a:t>Customers are on the verge of churning</a:t>
            </a:r>
            <a:r>
              <a:rPr lang="en-CA" sz="1200" i="0" dirty="0">
                <a:solidFill>
                  <a:srgbClr val="000000"/>
                </a:solidFill>
                <a:latin typeface="Times New Roman" panose="02020603050405020304" pitchFamily="18" charset="0"/>
                <a:cs typeface="Times New Roman" panose="02020603050405020304" pitchFamily="18" charset="0"/>
              </a:rPr>
              <a:t>  Lost customers</a:t>
            </a:r>
          </a:p>
          <a:p>
            <a:pPr lvl="1">
              <a:buFont typeface="Courier New" panose="02070309020205020404" pitchFamily="49" charset="0"/>
              <a:buChar char="o"/>
            </a:pPr>
            <a:r>
              <a:rPr lang="en-US" sz="1200" i="0" dirty="0">
                <a:solidFill>
                  <a:srgbClr val="000000"/>
                </a:solidFill>
                <a:latin typeface="Times New Roman" panose="02020603050405020304" pitchFamily="18" charset="0"/>
                <a:cs typeface="Times New Roman" panose="02020603050405020304" pitchFamily="18" charset="0"/>
              </a:rPr>
              <a:t>Inference</a:t>
            </a:r>
            <a:endParaRPr lang="en-CA"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331C-0226-7BE8-1208-00A4E897CD9E}"/>
              </a:ext>
            </a:extLst>
          </p:cNvPr>
          <p:cNvSpPr>
            <a:spLocks noGrp="1"/>
          </p:cNvSpPr>
          <p:nvPr>
            <p:ph type="title"/>
          </p:nvPr>
        </p:nvSpPr>
        <p:spPr/>
        <p:txBody>
          <a:bodyPr>
            <a:normAutofit/>
          </a:bodyPr>
          <a:lstStyle/>
          <a:p>
            <a:pPr algn="ctr"/>
            <a:r>
              <a:rPr lang="en-US" sz="3600" b="1" i="0" dirty="0">
                <a:solidFill>
                  <a:srgbClr val="000000"/>
                </a:solidFill>
                <a:effectLst/>
                <a:latin typeface="Algerian" panose="04020705040A02060702" pitchFamily="82" charset="0"/>
              </a:rPr>
              <a:t>Customer Segmentation using RFM analysis </a:t>
            </a:r>
            <a:endParaRPr lang="en-CA"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E51FBFEF-C306-E6B3-CBCC-F5DD4F6FD2CA}"/>
              </a:ext>
            </a:extLst>
          </p:cNvPr>
          <p:cNvSpPr>
            <a:spLocks noGrp="1"/>
          </p:cNvSpPr>
          <p:nvPr>
            <p:ph idx="1"/>
          </p:nvPr>
        </p:nvSpPr>
        <p:spPr>
          <a:xfrm>
            <a:off x="1464733" y="1854198"/>
            <a:ext cx="9601200" cy="4140202"/>
          </a:xfrm>
        </p:spPr>
        <p:txBody>
          <a:bodyPr>
            <a:normAutofit/>
          </a:bodyPr>
          <a:lstStyle/>
          <a:p>
            <a:pPr marL="0" indent="0" algn="l">
              <a:buNone/>
            </a:pPr>
            <a:r>
              <a:rPr lang="en-CA" sz="1400" b="0" i="0" dirty="0">
                <a:solidFill>
                  <a:srgbClr val="000000"/>
                </a:solidFill>
                <a:effectLst/>
                <a:latin typeface="Algerian" panose="04020705040A02060702" pitchFamily="82" charset="0"/>
                <a:cs typeface="Times New Roman" panose="02020603050405020304" pitchFamily="18" charset="0"/>
              </a:rPr>
              <a:t>Output table head</a:t>
            </a:r>
          </a:p>
          <a:p>
            <a:pPr marL="0" indent="0" algn="l">
              <a:buNone/>
            </a:pPr>
            <a:endParaRPr lang="en-US" sz="1800" dirty="0">
              <a:solidFill>
                <a:srgbClr val="000000"/>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800" b="0" i="0" dirty="0">
              <a:solidFill>
                <a:srgbClr val="000000"/>
              </a:solidFill>
              <a:effectLst/>
              <a:latin typeface="Times New Roman" panose="02020603050405020304" pitchFamily="18" charset="0"/>
              <a:cs typeface="Times New Roman" panose="02020603050405020304" pitchFamily="18" charset="0"/>
            </a:endParaRPr>
          </a:p>
          <a:p>
            <a:endParaRPr lang="en-CA" dirty="0"/>
          </a:p>
        </p:txBody>
      </p:sp>
      <p:pic>
        <p:nvPicPr>
          <p:cNvPr id="8" name="Picture 7">
            <a:extLst>
              <a:ext uri="{FF2B5EF4-FFF2-40B4-BE49-F238E27FC236}">
                <a16:creationId xmlns:a16="http://schemas.microsoft.com/office/drawing/2014/main" id="{50E6AF27-A34A-8D4A-5743-A879B4EA3596}"/>
              </a:ext>
            </a:extLst>
          </p:cNvPr>
          <p:cNvPicPr>
            <a:picLocks noChangeAspect="1"/>
          </p:cNvPicPr>
          <p:nvPr/>
        </p:nvPicPr>
        <p:blipFill>
          <a:blip r:embed="rId2"/>
          <a:stretch>
            <a:fillRect/>
          </a:stretch>
        </p:blipFill>
        <p:spPr>
          <a:xfrm>
            <a:off x="1549400" y="2103967"/>
            <a:ext cx="8652933" cy="3462141"/>
          </a:xfrm>
          <a:prstGeom prst="rect">
            <a:avLst/>
          </a:prstGeom>
        </p:spPr>
      </p:pic>
    </p:spTree>
    <p:extLst>
      <p:ext uri="{BB962C8B-B14F-4D97-AF65-F5344CB8AC3E}">
        <p14:creationId xmlns:p14="http://schemas.microsoft.com/office/powerpoint/2010/main" val="2645028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331C-0226-7BE8-1208-00A4E897CD9E}"/>
              </a:ext>
            </a:extLst>
          </p:cNvPr>
          <p:cNvSpPr>
            <a:spLocks noGrp="1"/>
          </p:cNvSpPr>
          <p:nvPr>
            <p:ph type="title"/>
          </p:nvPr>
        </p:nvSpPr>
        <p:spPr/>
        <p:txBody>
          <a:bodyPr>
            <a:normAutofit/>
          </a:bodyPr>
          <a:lstStyle/>
          <a:p>
            <a:pPr algn="ctr"/>
            <a:r>
              <a:rPr lang="en-US" sz="3600" b="1" i="0" dirty="0">
                <a:solidFill>
                  <a:srgbClr val="000000"/>
                </a:solidFill>
                <a:effectLst/>
                <a:latin typeface="Algerian" panose="04020705040A02060702" pitchFamily="82" charset="0"/>
              </a:rPr>
              <a:t>Customer Segmentation using RFM analysis </a:t>
            </a:r>
            <a:endParaRPr lang="en-CA"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E51FBFEF-C306-E6B3-CBCC-F5DD4F6FD2CA}"/>
              </a:ext>
            </a:extLst>
          </p:cNvPr>
          <p:cNvSpPr>
            <a:spLocks noGrp="1"/>
          </p:cNvSpPr>
          <p:nvPr>
            <p:ph idx="1"/>
          </p:nvPr>
        </p:nvSpPr>
        <p:spPr>
          <a:xfrm>
            <a:off x="1464733" y="1820332"/>
            <a:ext cx="6375400" cy="4140202"/>
          </a:xfrm>
        </p:spPr>
        <p:txBody>
          <a:bodyPr>
            <a:normAutofit/>
          </a:bodyPr>
          <a:lstStyle/>
          <a:p>
            <a:pPr marL="0" indent="0" algn="l">
              <a:buNone/>
            </a:pPr>
            <a:r>
              <a:rPr lang="en-CA" sz="1400" b="0" i="0" dirty="0">
                <a:solidFill>
                  <a:srgbClr val="000000"/>
                </a:solidFill>
                <a:effectLst/>
                <a:latin typeface="Algerian" panose="04020705040A02060702" pitchFamily="82" charset="0"/>
                <a:cs typeface="Times New Roman" panose="02020603050405020304" pitchFamily="18" charset="0"/>
              </a:rPr>
              <a:t>4 segmentation-knime</a:t>
            </a:r>
          </a:p>
          <a:p>
            <a:pPr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Based the table created  4 segments : </a:t>
            </a:r>
          </a:p>
          <a:p>
            <a:pPr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Best </a:t>
            </a:r>
            <a:endParaRPr lang="en-US" sz="1600"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 Loyal </a:t>
            </a:r>
          </a:p>
          <a:p>
            <a:pPr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Customers on the verge of Churn </a:t>
            </a:r>
          </a:p>
          <a:p>
            <a:pPr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Lost.</a:t>
            </a:r>
          </a:p>
          <a:p>
            <a:pPr algn="l">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best customers has the highest Recency and high or medium Frequency and Monetary.</a:t>
            </a:r>
          </a:p>
          <a:p>
            <a:pPr algn="l">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600" b="0" i="0" dirty="0">
              <a:solidFill>
                <a:schemeClr val="tx1"/>
              </a:solidFill>
              <a:effectLst/>
              <a:latin typeface="Times New Roman" panose="02020603050405020304" pitchFamily="18" charset="0"/>
              <a:cs typeface="Times New Roman" panose="02020603050405020304" pitchFamily="18" charset="0"/>
            </a:endParaRPr>
          </a:p>
          <a:p>
            <a:endParaRPr lang="en-CA" dirty="0"/>
          </a:p>
        </p:txBody>
      </p:sp>
      <p:pic>
        <p:nvPicPr>
          <p:cNvPr id="5" name="Picture 4">
            <a:extLst>
              <a:ext uri="{FF2B5EF4-FFF2-40B4-BE49-F238E27FC236}">
                <a16:creationId xmlns:a16="http://schemas.microsoft.com/office/drawing/2014/main" id="{2FCAACE7-1082-5EEC-A9BC-022734082C36}"/>
              </a:ext>
            </a:extLst>
          </p:cNvPr>
          <p:cNvPicPr>
            <a:picLocks noChangeAspect="1"/>
          </p:cNvPicPr>
          <p:nvPr/>
        </p:nvPicPr>
        <p:blipFill>
          <a:blip r:embed="rId2"/>
          <a:stretch>
            <a:fillRect/>
          </a:stretch>
        </p:blipFill>
        <p:spPr>
          <a:xfrm>
            <a:off x="8273920" y="1312334"/>
            <a:ext cx="3283080" cy="4974023"/>
          </a:xfrm>
          <a:prstGeom prst="rect">
            <a:avLst/>
          </a:prstGeom>
        </p:spPr>
      </p:pic>
    </p:spTree>
    <p:extLst>
      <p:ext uri="{BB962C8B-B14F-4D97-AF65-F5344CB8AC3E}">
        <p14:creationId xmlns:p14="http://schemas.microsoft.com/office/powerpoint/2010/main" val="131897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331C-0226-7BE8-1208-00A4E897CD9E}"/>
              </a:ext>
            </a:extLst>
          </p:cNvPr>
          <p:cNvSpPr>
            <a:spLocks noGrp="1"/>
          </p:cNvSpPr>
          <p:nvPr>
            <p:ph type="title"/>
          </p:nvPr>
        </p:nvSpPr>
        <p:spPr/>
        <p:txBody>
          <a:bodyPr>
            <a:normAutofit/>
          </a:bodyPr>
          <a:lstStyle/>
          <a:p>
            <a:pPr algn="ctr"/>
            <a:r>
              <a:rPr lang="en-US" sz="3600" b="1" i="0" dirty="0">
                <a:solidFill>
                  <a:srgbClr val="000000"/>
                </a:solidFill>
                <a:effectLst/>
                <a:latin typeface="Algerian" panose="04020705040A02060702" pitchFamily="82" charset="0"/>
                <a:cs typeface="Arial" panose="020B0604020202020204" pitchFamily="34" charset="0"/>
              </a:rPr>
              <a:t>Inferences from RFM Analysis and identified segments</a:t>
            </a:r>
            <a:endParaRPr lang="en-CA" sz="3600" dirty="0">
              <a:latin typeface="Algerian" panose="04020705040A02060702" pitchFamily="82" charset="0"/>
              <a:cs typeface="Arial" panose="020B0604020202020204" pitchFamily="34" charset="0"/>
            </a:endParaRPr>
          </a:p>
        </p:txBody>
      </p:sp>
      <p:graphicFrame>
        <p:nvGraphicFramePr>
          <p:cNvPr id="7" name="Table 7">
            <a:extLst>
              <a:ext uri="{FF2B5EF4-FFF2-40B4-BE49-F238E27FC236}">
                <a16:creationId xmlns:a16="http://schemas.microsoft.com/office/drawing/2014/main" id="{13327C2A-DE77-78D7-7281-46778BE276E5}"/>
              </a:ext>
            </a:extLst>
          </p:cNvPr>
          <p:cNvGraphicFramePr>
            <a:graphicFrameLocks noGrp="1"/>
          </p:cNvGraphicFramePr>
          <p:nvPr>
            <p:extLst>
              <p:ext uri="{D42A27DB-BD31-4B8C-83A1-F6EECF244321}">
                <p14:modId xmlns:p14="http://schemas.microsoft.com/office/powerpoint/2010/main" val="1489242834"/>
              </p:ext>
            </p:extLst>
          </p:nvPr>
        </p:nvGraphicFramePr>
        <p:xfrm>
          <a:off x="1049867" y="2233506"/>
          <a:ext cx="10329333" cy="2918820"/>
        </p:xfrm>
        <a:graphic>
          <a:graphicData uri="http://schemas.openxmlformats.org/drawingml/2006/table">
            <a:tbl>
              <a:tblPr firstRow="1" bandRow="1">
                <a:tableStyleId>{5C22544A-7EE6-4342-B048-85BDC9FD1C3A}</a:tableStyleId>
              </a:tblPr>
              <a:tblGrid>
                <a:gridCol w="899072">
                  <a:extLst>
                    <a:ext uri="{9D8B030D-6E8A-4147-A177-3AD203B41FA5}">
                      <a16:colId xmlns:a16="http://schemas.microsoft.com/office/drawing/2014/main" val="4118543526"/>
                    </a:ext>
                  </a:extLst>
                </a:gridCol>
                <a:gridCol w="5179994">
                  <a:extLst>
                    <a:ext uri="{9D8B030D-6E8A-4147-A177-3AD203B41FA5}">
                      <a16:colId xmlns:a16="http://schemas.microsoft.com/office/drawing/2014/main" val="1324773527"/>
                    </a:ext>
                  </a:extLst>
                </a:gridCol>
                <a:gridCol w="4250267">
                  <a:extLst>
                    <a:ext uri="{9D8B030D-6E8A-4147-A177-3AD203B41FA5}">
                      <a16:colId xmlns:a16="http://schemas.microsoft.com/office/drawing/2014/main" val="19591308"/>
                    </a:ext>
                  </a:extLst>
                </a:gridCol>
              </a:tblGrid>
              <a:tr h="486470">
                <a:tc>
                  <a:txBody>
                    <a:bodyPr/>
                    <a:lstStyle/>
                    <a:p>
                      <a:r>
                        <a:rPr lang="en-CA" dirty="0"/>
                        <a:t>SI. No</a:t>
                      </a:r>
                    </a:p>
                  </a:txBody>
                  <a:tcPr/>
                </a:tc>
                <a:tc>
                  <a:txBody>
                    <a:bodyPr/>
                    <a:lstStyle/>
                    <a:p>
                      <a:pPr algn="ctr"/>
                      <a:r>
                        <a:rPr lang="en-CA" sz="1800" b="0" i="0" kern="1200" dirty="0">
                          <a:solidFill>
                            <a:schemeClr val="lt1"/>
                          </a:solidFill>
                          <a:effectLst/>
                          <a:latin typeface="+mn-lt"/>
                          <a:ea typeface="+mn-ea"/>
                          <a:cs typeface="+mn-cs"/>
                        </a:rPr>
                        <a:t>Best customers</a:t>
                      </a:r>
                      <a:endParaRPr lang="en-CA" dirty="0"/>
                    </a:p>
                  </a:txBody>
                  <a:tcPr/>
                </a:tc>
                <a:tc>
                  <a:txBody>
                    <a:bodyPr/>
                    <a:lstStyle/>
                    <a:p>
                      <a:r>
                        <a:rPr lang="en-CA" sz="1800" b="0" i="0" kern="1200" dirty="0">
                          <a:solidFill>
                            <a:schemeClr val="lt1"/>
                          </a:solidFill>
                          <a:effectLst/>
                          <a:latin typeface="+mn-lt"/>
                          <a:ea typeface="+mn-ea"/>
                          <a:cs typeface="+mn-cs"/>
                        </a:rPr>
                        <a:t> Loyal customers</a:t>
                      </a:r>
                      <a:endParaRPr lang="en-CA" dirty="0"/>
                    </a:p>
                  </a:txBody>
                  <a:tcPr/>
                </a:tc>
                <a:extLst>
                  <a:ext uri="{0D108BD9-81ED-4DB2-BD59-A6C34878D82A}">
                    <a16:rowId xmlns:a16="http://schemas.microsoft.com/office/drawing/2014/main" val="2852882747"/>
                  </a:ext>
                </a:extLst>
              </a:tr>
              <a:tr h="486470">
                <a:tc>
                  <a:txBody>
                    <a:bodyPr/>
                    <a:lstStyle/>
                    <a:p>
                      <a:r>
                        <a:rPr lang="en-CA" dirty="0"/>
                        <a:t>1</a:t>
                      </a:r>
                    </a:p>
                  </a:txBody>
                  <a:tcPr/>
                </a:tc>
                <a:tc>
                  <a:txBody>
                    <a:bodyPr/>
                    <a:lstStyle/>
                    <a:p>
                      <a:r>
                        <a:rPr lang="en-CA" dirty="0"/>
                        <a:t>Danish Wholesale Imports</a:t>
                      </a:r>
                    </a:p>
                  </a:txBody>
                  <a:tcPr/>
                </a:tc>
                <a:tc>
                  <a:txBody>
                    <a:bodyPr/>
                    <a:lstStyle/>
                    <a:p>
                      <a:r>
                        <a:rPr lang="fr-FR" dirty="0"/>
                        <a:t>Alpha Cognac</a:t>
                      </a:r>
                    </a:p>
                  </a:txBody>
                  <a:tcPr/>
                </a:tc>
                <a:extLst>
                  <a:ext uri="{0D108BD9-81ED-4DB2-BD59-A6C34878D82A}">
                    <a16:rowId xmlns:a16="http://schemas.microsoft.com/office/drawing/2014/main" val="2043385584"/>
                  </a:ext>
                </a:extLst>
              </a:tr>
              <a:tr h="486470">
                <a:tc>
                  <a:txBody>
                    <a:bodyPr/>
                    <a:lstStyle/>
                    <a:p>
                      <a:r>
                        <a:rPr lang="en-CA" dirty="0"/>
                        <a:t>2</a:t>
                      </a:r>
                    </a:p>
                  </a:txBody>
                  <a:tcPr/>
                </a:tc>
                <a:tc>
                  <a:txBody>
                    <a:bodyPr/>
                    <a:lstStyle/>
                    <a:p>
                      <a:r>
                        <a:rPr lang="en-CA" dirty="0"/>
                        <a:t>Euro Shopping Channel</a:t>
                      </a:r>
                    </a:p>
                  </a:txBody>
                  <a:tcPr/>
                </a:tc>
                <a:tc>
                  <a:txBody>
                    <a:bodyPr/>
                    <a:lstStyle/>
                    <a:p>
                      <a:r>
                        <a:rPr lang="fr-FR" dirty="0" err="1"/>
                        <a:t>Australian</a:t>
                      </a:r>
                      <a:r>
                        <a:rPr lang="fr-FR" dirty="0"/>
                        <a:t> Collectables, Ltd</a:t>
                      </a:r>
                    </a:p>
                  </a:txBody>
                  <a:tcPr/>
                </a:tc>
                <a:extLst>
                  <a:ext uri="{0D108BD9-81ED-4DB2-BD59-A6C34878D82A}">
                    <a16:rowId xmlns:a16="http://schemas.microsoft.com/office/drawing/2014/main" val="4140805156"/>
                  </a:ext>
                </a:extLst>
              </a:tr>
              <a:tr h="486470">
                <a:tc>
                  <a:txBody>
                    <a:bodyPr/>
                    <a:lstStyle/>
                    <a:p>
                      <a:r>
                        <a:rPr lang="en-CA" dirty="0"/>
                        <a:t>3</a:t>
                      </a:r>
                    </a:p>
                  </a:txBody>
                  <a:tcPr/>
                </a:tc>
                <a:tc>
                  <a:txBody>
                    <a:bodyPr/>
                    <a:lstStyle/>
                    <a:p>
                      <a:r>
                        <a:rPr lang="en-CA" dirty="0" err="1"/>
                        <a:t>L'ordine</a:t>
                      </a:r>
                      <a:r>
                        <a:rPr lang="en-CA" dirty="0"/>
                        <a:t> </a:t>
                      </a:r>
                      <a:r>
                        <a:rPr lang="en-CA" dirty="0" err="1"/>
                        <a:t>Souveniers</a:t>
                      </a:r>
                      <a:endParaRPr lang="en-CA" dirty="0"/>
                    </a:p>
                  </a:txBody>
                  <a:tcPr/>
                </a:tc>
                <a:tc>
                  <a:txBody>
                    <a:bodyPr/>
                    <a:lstStyle/>
                    <a:p>
                      <a:r>
                        <a:rPr lang="fr-FR" dirty="0"/>
                        <a:t>Lyon </a:t>
                      </a:r>
                      <a:r>
                        <a:rPr lang="fr-FR" dirty="0" err="1"/>
                        <a:t>Souveniers</a:t>
                      </a:r>
                      <a:endParaRPr lang="fr-FR" dirty="0"/>
                    </a:p>
                  </a:txBody>
                  <a:tcPr/>
                </a:tc>
                <a:extLst>
                  <a:ext uri="{0D108BD9-81ED-4DB2-BD59-A6C34878D82A}">
                    <a16:rowId xmlns:a16="http://schemas.microsoft.com/office/drawing/2014/main" val="3247997004"/>
                  </a:ext>
                </a:extLst>
              </a:tr>
              <a:tr h="486470">
                <a:tc>
                  <a:txBody>
                    <a:bodyPr/>
                    <a:lstStyle/>
                    <a:p>
                      <a:r>
                        <a:rPr lang="en-CA" dirty="0"/>
                        <a:t>4</a:t>
                      </a:r>
                    </a:p>
                  </a:txBody>
                  <a:tcPr/>
                </a:tc>
                <a:tc>
                  <a:txBody>
                    <a:bodyPr/>
                    <a:lstStyle/>
                    <a:p>
                      <a:r>
                        <a:rPr lang="en-CA" dirty="0"/>
                        <a:t>La Rochelle Gifts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Mini </a:t>
                      </a:r>
                      <a:r>
                        <a:rPr lang="fr-FR" dirty="0" err="1"/>
                        <a:t>Caravy</a:t>
                      </a:r>
                      <a:endParaRPr lang="en-CA" dirty="0"/>
                    </a:p>
                  </a:txBody>
                  <a:tcPr/>
                </a:tc>
                <a:extLst>
                  <a:ext uri="{0D108BD9-81ED-4DB2-BD59-A6C34878D82A}">
                    <a16:rowId xmlns:a16="http://schemas.microsoft.com/office/drawing/2014/main" val="757596259"/>
                  </a:ext>
                </a:extLst>
              </a:tr>
              <a:tr h="486470">
                <a:tc>
                  <a:txBody>
                    <a:bodyPr/>
                    <a:lstStyle/>
                    <a:p>
                      <a:r>
                        <a:rPr lang="en-CA" dirty="0"/>
                        <a:t>5</a:t>
                      </a:r>
                    </a:p>
                  </a:txBody>
                  <a:tcPr/>
                </a:tc>
                <a:tc>
                  <a:txBody>
                    <a:bodyPr/>
                    <a:lstStyle/>
                    <a:p>
                      <a:r>
                        <a:rPr lang="en-CA" dirty="0"/>
                        <a:t>Mini Gifts Distributors Ltd.</a:t>
                      </a:r>
                    </a:p>
                  </a:txBody>
                  <a:tcPr/>
                </a:tc>
                <a:tc>
                  <a:txBody>
                    <a:bodyPr/>
                    <a:lstStyle/>
                    <a:p>
                      <a:pPr algn="l" fontAlgn="b"/>
                      <a:r>
                        <a:rPr lang="en-CA" sz="1800" kern="1200" dirty="0">
                          <a:solidFill>
                            <a:schemeClr val="dk1"/>
                          </a:solidFill>
                          <a:latin typeface="+mn-lt"/>
                          <a:ea typeface="+mn-ea"/>
                          <a:cs typeface="+mn-cs"/>
                        </a:rPr>
                        <a:t>AV Stores, Co.</a:t>
                      </a:r>
                    </a:p>
                  </a:txBody>
                  <a:tcPr marL="7620" marR="7620" marT="7620" marB="0" anchor="b"/>
                </a:tc>
                <a:extLst>
                  <a:ext uri="{0D108BD9-81ED-4DB2-BD59-A6C34878D82A}">
                    <a16:rowId xmlns:a16="http://schemas.microsoft.com/office/drawing/2014/main" val="2331764914"/>
                  </a:ext>
                </a:extLst>
              </a:tr>
            </a:tbl>
          </a:graphicData>
        </a:graphic>
      </p:graphicFrame>
    </p:spTree>
    <p:extLst>
      <p:ext uri="{BB962C8B-B14F-4D97-AF65-F5344CB8AC3E}">
        <p14:creationId xmlns:p14="http://schemas.microsoft.com/office/powerpoint/2010/main" val="1137598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331C-0226-7BE8-1208-00A4E897CD9E}"/>
              </a:ext>
            </a:extLst>
          </p:cNvPr>
          <p:cNvSpPr>
            <a:spLocks noGrp="1"/>
          </p:cNvSpPr>
          <p:nvPr>
            <p:ph type="title"/>
          </p:nvPr>
        </p:nvSpPr>
        <p:spPr/>
        <p:txBody>
          <a:bodyPr>
            <a:normAutofit/>
          </a:bodyPr>
          <a:lstStyle/>
          <a:p>
            <a:pPr algn="ctr"/>
            <a:r>
              <a:rPr lang="en-US" sz="3600" b="1" i="0" dirty="0">
                <a:solidFill>
                  <a:srgbClr val="000000"/>
                </a:solidFill>
                <a:effectLst/>
                <a:latin typeface="Algerian" panose="04020705040A02060702" pitchFamily="82" charset="0"/>
                <a:cs typeface="Arial" panose="020B0604020202020204" pitchFamily="34" charset="0"/>
              </a:rPr>
              <a:t>Inferences from RFM Analysis and identified segments</a:t>
            </a:r>
            <a:endParaRPr lang="en-CA" sz="3600" dirty="0">
              <a:latin typeface="Algerian" panose="04020705040A02060702" pitchFamily="82" charset="0"/>
              <a:cs typeface="Arial" panose="020B0604020202020204" pitchFamily="34" charset="0"/>
            </a:endParaRPr>
          </a:p>
        </p:txBody>
      </p:sp>
      <p:sp>
        <p:nvSpPr>
          <p:cNvPr id="3" name="TextBox 2">
            <a:extLst>
              <a:ext uri="{FF2B5EF4-FFF2-40B4-BE49-F238E27FC236}">
                <a16:creationId xmlns:a16="http://schemas.microsoft.com/office/drawing/2014/main" id="{CEF19DA0-BF86-F8A7-6075-BDAEC24E1BD5}"/>
              </a:ext>
            </a:extLst>
          </p:cNvPr>
          <p:cNvSpPr txBox="1"/>
          <p:nvPr/>
        </p:nvSpPr>
        <p:spPr>
          <a:xfrm>
            <a:off x="1100987" y="2101298"/>
            <a:ext cx="3856567" cy="3724096"/>
          </a:xfrm>
          <a:prstGeom prst="rect">
            <a:avLst/>
          </a:prstGeom>
          <a:noFill/>
        </p:spPr>
        <p:txBody>
          <a:bodyPr wrap="square" rtlCol="0">
            <a:spAutoFit/>
          </a:bodyPr>
          <a:lstStyle/>
          <a:p>
            <a:r>
              <a:rPr lang="en-CA" dirty="0">
                <a:latin typeface="Algerian" panose="04020705040A02060702" pitchFamily="82" charset="0"/>
                <a:cs typeface="Arial" panose="020B0604020202020204" pitchFamily="34" charset="0"/>
              </a:rPr>
              <a:t>Inference</a:t>
            </a:r>
            <a:r>
              <a:rPr lang="en-CA" dirty="0"/>
              <a:t> </a:t>
            </a:r>
          </a:p>
          <a:p>
            <a:r>
              <a:rPr lang="en-CA" sz="1400" b="1" dirty="0">
                <a:latin typeface="Times New Roman" panose="02020603050405020304" pitchFamily="18" charset="0"/>
                <a:cs typeface="Times New Roman" panose="02020603050405020304" pitchFamily="18" charset="0"/>
              </a:rPr>
              <a:t>Best Customers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These customers generate the maximum revenue for the company</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Recency is the best parameter used for classification</a:t>
            </a:r>
          </a:p>
          <a:p>
            <a:endParaRPr lang="en-CA" sz="1400" dirty="0">
              <a:latin typeface="Times New Roman" panose="02020603050405020304" pitchFamily="18" charset="0"/>
              <a:cs typeface="Times New Roman" panose="02020603050405020304" pitchFamily="18" charset="0"/>
            </a:endParaRPr>
          </a:p>
          <a:p>
            <a:r>
              <a:rPr lang="en-CA" sz="1400" b="1" dirty="0">
                <a:latin typeface="Times New Roman" panose="02020603050405020304" pitchFamily="18" charset="0"/>
                <a:cs typeface="Times New Roman" panose="02020603050405020304" pitchFamily="18" charset="0"/>
              </a:rPr>
              <a:t>Loyal customers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These customers are second best</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They have recency between H and M</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Also fairly high Monetary and Frequency values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With proper steps they can be converted to ‘Best’ category</a:t>
            </a:r>
          </a:p>
          <a:p>
            <a:endParaRPr lang="en-CA"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8ABBC42-BDE2-B9EE-FF14-3B4036176D23}"/>
              </a:ext>
            </a:extLst>
          </p:cNvPr>
          <p:cNvPicPr>
            <a:picLocks noChangeAspect="1"/>
          </p:cNvPicPr>
          <p:nvPr/>
        </p:nvPicPr>
        <p:blipFill>
          <a:blip r:embed="rId2"/>
          <a:stretch>
            <a:fillRect/>
          </a:stretch>
        </p:blipFill>
        <p:spPr>
          <a:xfrm>
            <a:off x="4957554" y="1938867"/>
            <a:ext cx="6959057" cy="2111322"/>
          </a:xfrm>
          <a:prstGeom prst="rect">
            <a:avLst/>
          </a:prstGeom>
        </p:spPr>
      </p:pic>
      <p:pic>
        <p:nvPicPr>
          <p:cNvPr id="6" name="Picture 5">
            <a:extLst>
              <a:ext uri="{FF2B5EF4-FFF2-40B4-BE49-F238E27FC236}">
                <a16:creationId xmlns:a16="http://schemas.microsoft.com/office/drawing/2014/main" id="{2B82D1AC-CB83-8070-53E8-B7E130A2CFBC}"/>
              </a:ext>
            </a:extLst>
          </p:cNvPr>
          <p:cNvPicPr>
            <a:picLocks noChangeAspect="1"/>
          </p:cNvPicPr>
          <p:nvPr/>
        </p:nvPicPr>
        <p:blipFill>
          <a:blip r:embed="rId3"/>
          <a:stretch>
            <a:fillRect/>
          </a:stretch>
        </p:blipFill>
        <p:spPr>
          <a:xfrm>
            <a:off x="4842933" y="4289808"/>
            <a:ext cx="7234446" cy="1775315"/>
          </a:xfrm>
          <a:prstGeom prst="rect">
            <a:avLst/>
          </a:prstGeom>
        </p:spPr>
      </p:pic>
    </p:spTree>
    <p:extLst>
      <p:ext uri="{BB962C8B-B14F-4D97-AF65-F5344CB8AC3E}">
        <p14:creationId xmlns:p14="http://schemas.microsoft.com/office/powerpoint/2010/main" val="4161601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331C-0226-7BE8-1208-00A4E897CD9E}"/>
              </a:ext>
            </a:extLst>
          </p:cNvPr>
          <p:cNvSpPr>
            <a:spLocks noGrp="1"/>
          </p:cNvSpPr>
          <p:nvPr>
            <p:ph type="title"/>
          </p:nvPr>
        </p:nvSpPr>
        <p:spPr/>
        <p:txBody>
          <a:bodyPr>
            <a:normAutofit/>
          </a:bodyPr>
          <a:lstStyle/>
          <a:p>
            <a:pPr algn="ctr"/>
            <a:r>
              <a:rPr lang="en-US" sz="3600" b="1" i="0" dirty="0">
                <a:solidFill>
                  <a:srgbClr val="000000"/>
                </a:solidFill>
                <a:effectLst/>
                <a:latin typeface="Algerian" panose="04020705040A02060702" pitchFamily="82" charset="0"/>
                <a:cs typeface="Arial" panose="020B0604020202020204" pitchFamily="34" charset="0"/>
              </a:rPr>
              <a:t>Inferences from RFM Analysis and identified segments</a:t>
            </a:r>
            <a:endParaRPr lang="en-CA" sz="3600" dirty="0">
              <a:latin typeface="Algerian" panose="04020705040A02060702" pitchFamily="82" charset="0"/>
              <a:cs typeface="Arial" panose="020B0604020202020204" pitchFamily="34" charset="0"/>
            </a:endParaRPr>
          </a:p>
        </p:txBody>
      </p:sp>
      <p:graphicFrame>
        <p:nvGraphicFramePr>
          <p:cNvPr id="7" name="Table 7">
            <a:extLst>
              <a:ext uri="{FF2B5EF4-FFF2-40B4-BE49-F238E27FC236}">
                <a16:creationId xmlns:a16="http://schemas.microsoft.com/office/drawing/2014/main" id="{13327C2A-DE77-78D7-7281-46778BE276E5}"/>
              </a:ext>
            </a:extLst>
          </p:cNvPr>
          <p:cNvGraphicFramePr>
            <a:graphicFrameLocks noGrp="1"/>
          </p:cNvGraphicFramePr>
          <p:nvPr>
            <p:extLst>
              <p:ext uri="{D42A27DB-BD31-4B8C-83A1-F6EECF244321}">
                <p14:modId xmlns:p14="http://schemas.microsoft.com/office/powerpoint/2010/main" val="2624171322"/>
              </p:ext>
            </p:extLst>
          </p:nvPr>
        </p:nvGraphicFramePr>
        <p:xfrm>
          <a:off x="2352278" y="2171700"/>
          <a:ext cx="7487443" cy="2830530"/>
        </p:xfrm>
        <a:graphic>
          <a:graphicData uri="http://schemas.openxmlformats.org/drawingml/2006/table">
            <a:tbl>
              <a:tblPr firstRow="1" bandRow="1">
                <a:tableStyleId>{5C22544A-7EE6-4342-B048-85BDC9FD1C3A}</a:tableStyleId>
              </a:tblPr>
              <a:tblGrid>
                <a:gridCol w="811530">
                  <a:extLst>
                    <a:ext uri="{9D8B030D-6E8A-4147-A177-3AD203B41FA5}">
                      <a16:colId xmlns:a16="http://schemas.microsoft.com/office/drawing/2014/main" val="4099855294"/>
                    </a:ext>
                  </a:extLst>
                </a:gridCol>
                <a:gridCol w="3407886">
                  <a:extLst>
                    <a:ext uri="{9D8B030D-6E8A-4147-A177-3AD203B41FA5}">
                      <a16:colId xmlns:a16="http://schemas.microsoft.com/office/drawing/2014/main" val="19591308"/>
                    </a:ext>
                  </a:extLst>
                </a:gridCol>
                <a:gridCol w="3268027">
                  <a:extLst>
                    <a:ext uri="{9D8B030D-6E8A-4147-A177-3AD203B41FA5}">
                      <a16:colId xmlns:a16="http://schemas.microsoft.com/office/drawing/2014/main" val="4249851913"/>
                    </a:ext>
                  </a:extLst>
                </a:gridCol>
              </a:tblGrid>
              <a:tr h="438090">
                <a:tc>
                  <a:txBody>
                    <a:bodyPr/>
                    <a:lstStyle/>
                    <a:p>
                      <a:r>
                        <a:rPr lang="en-CA" dirty="0"/>
                        <a:t>SI. No</a:t>
                      </a:r>
                    </a:p>
                  </a:txBody>
                  <a:tcPr/>
                </a:tc>
                <a:tc>
                  <a:txBody>
                    <a:bodyPr/>
                    <a:lstStyle/>
                    <a:p>
                      <a:r>
                        <a:rPr lang="en-US" sz="1800" b="0" i="0" kern="1200" dirty="0">
                          <a:solidFill>
                            <a:schemeClr val="lt1"/>
                          </a:solidFill>
                          <a:effectLst/>
                          <a:latin typeface="+mn-lt"/>
                          <a:ea typeface="+mn-ea"/>
                          <a:cs typeface="+mn-cs"/>
                        </a:rPr>
                        <a:t>Customers are on the verge of churning</a:t>
                      </a:r>
                      <a:endParaRPr lang="en-CA" dirty="0"/>
                    </a:p>
                  </a:txBody>
                  <a:tcPr/>
                </a:tc>
                <a:tc>
                  <a:txBody>
                    <a:bodyPr/>
                    <a:lstStyle/>
                    <a:p>
                      <a:r>
                        <a:rPr lang="en-CA" sz="1800" b="0" i="0" kern="1200" dirty="0">
                          <a:solidFill>
                            <a:schemeClr val="lt1"/>
                          </a:solidFill>
                          <a:effectLst/>
                          <a:latin typeface="+mn-lt"/>
                          <a:ea typeface="+mn-ea"/>
                          <a:cs typeface="+mn-cs"/>
                        </a:rPr>
                        <a:t>Lost customers</a:t>
                      </a:r>
                      <a:endParaRPr lang="en-CA" dirty="0"/>
                    </a:p>
                  </a:txBody>
                  <a:tcPr/>
                </a:tc>
                <a:extLst>
                  <a:ext uri="{0D108BD9-81ED-4DB2-BD59-A6C34878D82A}">
                    <a16:rowId xmlns:a16="http://schemas.microsoft.com/office/drawing/2014/main" val="2852882747"/>
                  </a:ext>
                </a:extLst>
              </a:tr>
              <a:tr h="438090">
                <a:tc>
                  <a:txBody>
                    <a:bodyPr/>
                    <a:lstStyle/>
                    <a:p>
                      <a:r>
                        <a:rPr lang="en-CA" dirty="0"/>
                        <a:t>1</a:t>
                      </a:r>
                    </a:p>
                  </a:txBody>
                  <a:tcPr/>
                </a:tc>
                <a:tc>
                  <a:txBody>
                    <a:bodyPr/>
                    <a:lstStyle/>
                    <a:p>
                      <a:pPr marL="0" algn="l" defTabSz="914400" rtl="0" eaLnBrk="1" fontAlgn="b" latinLnBrk="0" hangingPunct="1"/>
                      <a:r>
                        <a:rPr lang="en-CA" sz="1800" kern="1200" dirty="0">
                          <a:solidFill>
                            <a:schemeClr val="dk1"/>
                          </a:solidFill>
                          <a:latin typeface="+mn-lt"/>
                          <a:ea typeface="+mn-ea"/>
                          <a:cs typeface="+mn-cs"/>
                        </a:rPr>
                        <a:t>Marseille Mini Autos</a:t>
                      </a:r>
                    </a:p>
                  </a:txBody>
                  <a:tcPr marL="7620" marR="7620" marT="7620" marB="0" anchor="b"/>
                </a:tc>
                <a:tc>
                  <a:txBody>
                    <a:bodyPr/>
                    <a:lstStyle/>
                    <a:p>
                      <a:r>
                        <a:rPr lang="en-CA" dirty="0"/>
                        <a:t>Iberia Gift Imports, Corp.</a:t>
                      </a:r>
                    </a:p>
                  </a:txBody>
                  <a:tcPr/>
                </a:tc>
                <a:extLst>
                  <a:ext uri="{0D108BD9-81ED-4DB2-BD59-A6C34878D82A}">
                    <a16:rowId xmlns:a16="http://schemas.microsoft.com/office/drawing/2014/main" val="2043385584"/>
                  </a:ext>
                </a:extLst>
              </a:tr>
              <a:tr h="438090">
                <a:tc>
                  <a:txBody>
                    <a:bodyPr/>
                    <a:lstStyle/>
                    <a:p>
                      <a:r>
                        <a:rPr lang="en-CA" dirty="0"/>
                        <a:t>2</a:t>
                      </a:r>
                    </a:p>
                  </a:txBody>
                  <a:tcPr/>
                </a:tc>
                <a:tc>
                  <a:txBody>
                    <a:bodyPr/>
                    <a:lstStyle/>
                    <a:p>
                      <a:pPr marL="0" algn="l" defTabSz="914400" rtl="0" eaLnBrk="1" fontAlgn="b" latinLnBrk="0" hangingPunct="1"/>
                      <a:r>
                        <a:rPr lang="en-CA" sz="1800" kern="1200">
                          <a:solidFill>
                            <a:schemeClr val="dk1"/>
                          </a:solidFill>
                          <a:latin typeface="+mn-lt"/>
                          <a:ea typeface="+mn-ea"/>
                          <a:cs typeface="+mn-cs"/>
                        </a:rPr>
                        <a:t>Mini Classics</a:t>
                      </a:r>
                    </a:p>
                  </a:txBody>
                  <a:tcPr marL="7620" marR="7620" marT="7620" marB="0" anchor="b"/>
                </a:tc>
                <a:tc>
                  <a:txBody>
                    <a:bodyPr/>
                    <a:lstStyle/>
                    <a:p>
                      <a:r>
                        <a:rPr lang="en-CA" dirty="0"/>
                        <a:t>Online Mini Collectables</a:t>
                      </a:r>
                    </a:p>
                  </a:txBody>
                  <a:tcPr/>
                </a:tc>
                <a:extLst>
                  <a:ext uri="{0D108BD9-81ED-4DB2-BD59-A6C34878D82A}">
                    <a16:rowId xmlns:a16="http://schemas.microsoft.com/office/drawing/2014/main" val="4140805156"/>
                  </a:ext>
                </a:extLst>
              </a:tr>
              <a:tr h="438090">
                <a:tc>
                  <a:txBody>
                    <a:bodyPr/>
                    <a:lstStyle/>
                    <a:p>
                      <a:r>
                        <a:rPr lang="en-CA" dirty="0"/>
                        <a:t>3</a:t>
                      </a:r>
                    </a:p>
                  </a:txBody>
                  <a:tcPr/>
                </a:tc>
                <a:tc>
                  <a:txBody>
                    <a:bodyPr/>
                    <a:lstStyle/>
                    <a:p>
                      <a:pPr marL="0" algn="l" defTabSz="914400" rtl="0" eaLnBrk="1" fontAlgn="b" latinLnBrk="0" hangingPunct="1"/>
                      <a:r>
                        <a:rPr lang="en-CA" sz="1800" kern="1200">
                          <a:solidFill>
                            <a:schemeClr val="dk1"/>
                          </a:solidFill>
                          <a:latin typeface="+mn-lt"/>
                          <a:ea typeface="+mn-ea"/>
                          <a:cs typeface="+mn-cs"/>
                        </a:rPr>
                        <a:t>Motor Mint Distributors Inc.</a:t>
                      </a:r>
                    </a:p>
                  </a:txBody>
                  <a:tcPr marL="7620" marR="7620" marT="7620" marB="0" anchor="b"/>
                </a:tc>
                <a:tc>
                  <a:txBody>
                    <a:bodyPr/>
                    <a:lstStyle/>
                    <a:p>
                      <a:r>
                        <a:rPr lang="en-CA" dirty="0"/>
                        <a:t>Osaka </a:t>
                      </a:r>
                      <a:r>
                        <a:rPr lang="en-CA" dirty="0" err="1"/>
                        <a:t>Souveniers</a:t>
                      </a:r>
                      <a:r>
                        <a:rPr lang="en-CA" dirty="0"/>
                        <a:t> Co.</a:t>
                      </a:r>
                    </a:p>
                  </a:txBody>
                  <a:tcPr/>
                </a:tc>
                <a:extLst>
                  <a:ext uri="{0D108BD9-81ED-4DB2-BD59-A6C34878D82A}">
                    <a16:rowId xmlns:a16="http://schemas.microsoft.com/office/drawing/2014/main" val="3247997004"/>
                  </a:ext>
                </a:extLst>
              </a:tr>
              <a:tr h="438090">
                <a:tc>
                  <a:txBody>
                    <a:bodyPr/>
                    <a:lstStyle/>
                    <a:p>
                      <a:r>
                        <a:rPr lang="en-CA" dirty="0"/>
                        <a:t>4</a:t>
                      </a:r>
                    </a:p>
                  </a:txBody>
                  <a:tcPr/>
                </a:tc>
                <a:tc>
                  <a:txBody>
                    <a:bodyPr/>
                    <a:lstStyle/>
                    <a:p>
                      <a:pPr marL="0" algn="l" defTabSz="914400" rtl="0" eaLnBrk="1" fontAlgn="b" latinLnBrk="0" hangingPunct="1"/>
                      <a:r>
                        <a:rPr lang="en-CA" sz="1800" kern="1200">
                          <a:solidFill>
                            <a:schemeClr val="dk1"/>
                          </a:solidFill>
                          <a:latin typeface="+mn-lt"/>
                          <a:ea typeface="+mn-ea"/>
                          <a:cs typeface="+mn-cs"/>
                        </a:rPr>
                        <a:t>Oulu Toy Supplies, Inc.</a:t>
                      </a:r>
                    </a:p>
                  </a:txBody>
                  <a:tcPr marL="7620" marR="7620" marT="7620" marB="0" anchor="b"/>
                </a:tc>
                <a:tc>
                  <a:txBody>
                    <a:bodyPr/>
                    <a:lstStyle/>
                    <a:p>
                      <a:r>
                        <a:rPr lang="en-CA" dirty="0"/>
                        <a:t>Signal Collectibles Ltd.</a:t>
                      </a:r>
                    </a:p>
                  </a:txBody>
                  <a:tcPr/>
                </a:tc>
                <a:extLst>
                  <a:ext uri="{0D108BD9-81ED-4DB2-BD59-A6C34878D82A}">
                    <a16:rowId xmlns:a16="http://schemas.microsoft.com/office/drawing/2014/main" val="757596259"/>
                  </a:ext>
                </a:extLst>
              </a:tr>
              <a:tr h="438090">
                <a:tc>
                  <a:txBody>
                    <a:bodyPr/>
                    <a:lstStyle/>
                    <a:p>
                      <a:r>
                        <a:rPr lang="en-CA" dirty="0"/>
                        <a:t>5</a:t>
                      </a:r>
                    </a:p>
                  </a:txBody>
                  <a:tcPr/>
                </a:tc>
                <a:tc>
                  <a:txBody>
                    <a:bodyPr/>
                    <a:lstStyle/>
                    <a:p>
                      <a:pPr marL="0" algn="l" defTabSz="914400" rtl="0" eaLnBrk="1" fontAlgn="b" latinLnBrk="0" hangingPunct="1"/>
                      <a:r>
                        <a:rPr lang="en-CA" sz="1800" kern="1200" dirty="0" err="1">
                          <a:solidFill>
                            <a:schemeClr val="dk1"/>
                          </a:solidFill>
                          <a:latin typeface="+mn-lt"/>
                          <a:ea typeface="+mn-ea"/>
                          <a:cs typeface="+mn-cs"/>
                        </a:rPr>
                        <a:t>Saveley</a:t>
                      </a:r>
                      <a:r>
                        <a:rPr lang="en-CA" sz="1800" kern="1200" dirty="0">
                          <a:solidFill>
                            <a:schemeClr val="dk1"/>
                          </a:solidFill>
                          <a:latin typeface="+mn-lt"/>
                          <a:ea typeface="+mn-ea"/>
                          <a:cs typeface="+mn-cs"/>
                        </a:rPr>
                        <a:t> &amp; </a:t>
                      </a:r>
                      <a:r>
                        <a:rPr lang="en-CA" sz="1800" kern="1200" dirty="0" err="1">
                          <a:solidFill>
                            <a:schemeClr val="dk1"/>
                          </a:solidFill>
                          <a:latin typeface="+mn-lt"/>
                          <a:ea typeface="+mn-ea"/>
                          <a:cs typeface="+mn-cs"/>
                        </a:rPr>
                        <a:t>Henriot</a:t>
                      </a:r>
                      <a:r>
                        <a:rPr lang="en-CA" sz="1800" kern="1200" dirty="0">
                          <a:solidFill>
                            <a:schemeClr val="dk1"/>
                          </a:solidFill>
                          <a:latin typeface="+mn-lt"/>
                          <a:ea typeface="+mn-ea"/>
                          <a:cs typeface="+mn-cs"/>
                        </a:rPr>
                        <a:t>, Co.</a:t>
                      </a:r>
                    </a:p>
                  </a:txBody>
                  <a:tcPr marL="7620" marR="7620" marT="7620" marB="0" anchor="b"/>
                </a:tc>
                <a:tc>
                  <a:txBody>
                    <a:bodyPr/>
                    <a:lstStyle/>
                    <a:p>
                      <a:r>
                        <a:rPr lang="en-CA" dirty="0"/>
                        <a:t>West Coast Collectables Co.</a:t>
                      </a:r>
                    </a:p>
                  </a:txBody>
                  <a:tcPr/>
                </a:tc>
                <a:extLst>
                  <a:ext uri="{0D108BD9-81ED-4DB2-BD59-A6C34878D82A}">
                    <a16:rowId xmlns:a16="http://schemas.microsoft.com/office/drawing/2014/main" val="2331764914"/>
                  </a:ext>
                </a:extLst>
              </a:tr>
            </a:tbl>
          </a:graphicData>
        </a:graphic>
      </p:graphicFrame>
    </p:spTree>
    <p:extLst>
      <p:ext uri="{BB962C8B-B14F-4D97-AF65-F5344CB8AC3E}">
        <p14:creationId xmlns:p14="http://schemas.microsoft.com/office/powerpoint/2010/main" val="161573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331C-0226-7BE8-1208-00A4E897CD9E}"/>
              </a:ext>
            </a:extLst>
          </p:cNvPr>
          <p:cNvSpPr>
            <a:spLocks noGrp="1"/>
          </p:cNvSpPr>
          <p:nvPr>
            <p:ph type="title"/>
          </p:nvPr>
        </p:nvSpPr>
        <p:spPr/>
        <p:txBody>
          <a:bodyPr>
            <a:normAutofit/>
          </a:bodyPr>
          <a:lstStyle/>
          <a:p>
            <a:pPr algn="ctr"/>
            <a:r>
              <a:rPr lang="en-US" sz="3600" b="1" i="0" dirty="0">
                <a:solidFill>
                  <a:srgbClr val="000000"/>
                </a:solidFill>
                <a:effectLst/>
                <a:latin typeface="Algerian" panose="04020705040A02060702" pitchFamily="82" charset="0"/>
                <a:cs typeface="Arial" panose="020B0604020202020204" pitchFamily="34" charset="0"/>
              </a:rPr>
              <a:t>Inferences from RFM Analysis and identified segments</a:t>
            </a:r>
            <a:endParaRPr lang="en-CA" sz="3600" dirty="0">
              <a:latin typeface="Algerian" panose="04020705040A02060702" pitchFamily="82" charset="0"/>
              <a:cs typeface="Arial" panose="020B0604020202020204" pitchFamily="34" charset="0"/>
            </a:endParaRPr>
          </a:p>
        </p:txBody>
      </p:sp>
      <p:sp>
        <p:nvSpPr>
          <p:cNvPr id="3" name="TextBox 2">
            <a:extLst>
              <a:ext uri="{FF2B5EF4-FFF2-40B4-BE49-F238E27FC236}">
                <a16:creationId xmlns:a16="http://schemas.microsoft.com/office/drawing/2014/main" id="{CEF19DA0-BF86-F8A7-6075-BDAEC24E1BD5}"/>
              </a:ext>
            </a:extLst>
          </p:cNvPr>
          <p:cNvSpPr txBox="1"/>
          <p:nvPr/>
        </p:nvSpPr>
        <p:spPr>
          <a:xfrm>
            <a:off x="889319" y="1623007"/>
            <a:ext cx="4076701" cy="4308872"/>
          </a:xfrm>
          <a:prstGeom prst="rect">
            <a:avLst/>
          </a:prstGeom>
          <a:noFill/>
        </p:spPr>
        <p:txBody>
          <a:bodyPr wrap="square" rtlCol="0">
            <a:spAutoFit/>
          </a:bodyPr>
          <a:lstStyle/>
          <a:p>
            <a:r>
              <a:rPr lang="en-CA" dirty="0">
                <a:latin typeface="Algerian" panose="04020705040A02060702" pitchFamily="82" charset="0"/>
                <a:cs typeface="Arial" panose="020B0604020202020204" pitchFamily="34" charset="0"/>
              </a:rPr>
              <a:t>Inference</a:t>
            </a:r>
            <a:r>
              <a:rPr lang="en-CA" dirty="0"/>
              <a:t> </a:t>
            </a:r>
          </a:p>
          <a:p>
            <a:r>
              <a:rPr lang="en-US" sz="1400" b="1" dirty="0">
                <a:latin typeface="Times New Roman" panose="02020603050405020304" pitchFamily="18" charset="0"/>
                <a:cs typeface="Times New Roman" panose="02020603050405020304" pitchFamily="18" charset="0"/>
              </a:rPr>
              <a:t>Customers are on the verge of churning</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With proper steps they can be converted to ‘Loyal’ or ‘Best’ category</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These customers have less Recency</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Properly targeting them and increase the chance of them visit store will increase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If no steps are taken they are most likely to leave the system</a:t>
            </a:r>
          </a:p>
          <a:p>
            <a:pPr marL="285750" indent="-285750">
              <a:buFont typeface="Arial" panose="020B0604020202020204" pitchFamily="34" charset="0"/>
              <a:buChar char="•"/>
            </a:pPr>
            <a:endParaRPr lang="en-CA" sz="1400" dirty="0">
              <a:latin typeface="Times New Roman" panose="02020603050405020304" pitchFamily="18" charset="0"/>
              <a:cs typeface="Times New Roman" panose="02020603050405020304" pitchFamily="18" charset="0"/>
            </a:endParaRPr>
          </a:p>
          <a:p>
            <a:r>
              <a:rPr lang="en-CA" sz="1400" b="1" i="0" kern="1200" dirty="0">
                <a:effectLst/>
                <a:latin typeface="Times New Roman" panose="02020603050405020304" pitchFamily="18" charset="0"/>
                <a:cs typeface="Times New Roman" panose="02020603050405020304" pitchFamily="18" charset="0"/>
              </a:rPr>
              <a:t>Lost customers</a:t>
            </a:r>
            <a:endParaRPr lang="en-CA" sz="1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These customers have least Recency and less Frequency and Monetary value</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They are most lost customers and they require too much work to bring them back to system or store.</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It is advisable to leave them behind if cost of marketing is high</a:t>
            </a:r>
          </a:p>
          <a:p>
            <a:endParaRPr lang="en-CA" sz="1400"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9E8D277-467A-9998-6F72-D3230A0CD82F}"/>
              </a:ext>
            </a:extLst>
          </p:cNvPr>
          <p:cNvPicPr>
            <a:picLocks noChangeAspect="1"/>
          </p:cNvPicPr>
          <p:nvPr/>
        </p:nvPicPr>
        <p:blipFill>
          <a:blip r:embed="rId2"/>
          <a:stretch>
            <a:fillRect/>
          </a:stretch>
        </p:blipFill>
        <p:spPr>
          <a:xfrm>
            <a:off x="4805180" y="1809177"/>
            <a:ext cx="7386820" cy="2012811"/>
          </a:xfrm>
          <a:prstGeom prst="rect">
            <a:avLst/>
          </a:prstGeom>
        </p:spPr>
      </p:pic>
      <p:pic>
        <p:nvPicPr>
          <p:cNvPr id="9" name="Picture 8">
            <a:extLst>
              <a:ext uri="{FF2B5EF4-FFF2-40B4-BE49-F238E27FC236}">
                <a16:creationId xmlns:a16="http://schemas.microsoft.com/office/drawing/2014/main" id="{409725A5-83B3-C260-84A2-78BA6C90F727}"/>
              </a:ext>
            </a:extLst>
          </p:cNvPr>
          <p:cNvPicPr>
            <a:picLocks noChangeAspect="1"/>
          </p:cNvPicPr>
          <p:nvPr/>
        </p:nvPicPr>
        <p:blipFill>
          <a:blip r:embed="rId3"/>
          <a:stretch>
            <a:fillRect/>
          </a:stretch>
        </p:blipFill>
        <p:spPr>
          <a:xfrm>
            <a:off x="4805180" y="4055090"/>
            <a:ext cx="7386820" cy="1750582"/>
          </a:xfrm>
          <a:prstGeom prst="rect">
            <a:avLst/>
          </a:prstGeom>
        </p:spPr>
      </p:pic>
    </p:spTree>
    <p:extLst>
      <p:ext uri="{BB962C8B-B14F-4D97-AF65-F5344CB8AC3E}">
        <p14:creationId xmlns:p14="http://schemas.microsoft.com/office/powerpoint/2010/main" val="1965391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331C-0226-7BE8-1208-00A4E897CD9E}"/>
              </a:ext>
            </a:extLst>
          </p:cNvPr>
          <p:cNvSpPr>
            <a:spLocks noGrp="1"/>
          </p:cNvSpPr>
          <p:nvPr>
            <p:ph type="title"/>
          </p:nvPr>
        </p:nvSpPr>
        <p:spPr/>
        <p:txBody>
          <a:bodyPr>
            <a:normAutofit/>
          </a:bodyPr>
          <a:lstStyle/>
          <a:p>
            <a:pPr algn="ctr"/>
            <a:r>
              <a:rPr lang="en-US" sz="3600" b="1" i="0" dirty="0">
                <a:solidFill>
                  <a:srgbClr val="000000"/>
                </a:solidFill>
                <a:effectLst/>
                <a:latin typeface="Algerian" panose="04020705040A02060702" pitchFamily="82" charset="0"/>
                <a:cs typeface="Arial" panose="020B0604020202020204" pitchFamily="34" charset="0"/>
              </a:rPr>
              <a:t>Inferences from RFM Analysis and identified segments</a:t>
            </a:r>
            <a:endParaRPr lang="en-CA" sz="3600" dirty="0">
              <a:latin typeface="Algerian" panose="04020705040A02060702" pitchFamily="82" charset="0"/>
              <a:cs typeface="Arial" panose="020B0604020202020204" pitchFamily="34" charset="0"/>
            </a:endParaRPr>
          </a:p>
        </p:txBody>
      </p:sp>
      <p:sp>
        <p:nvSpPr>
          <p:cNvPr id="3" name="TextBox 2">
            <a:extLst>
              <a:ext uri="{FF2B5EF4-FFF2-40B4-BE49-F238E27FC236}">
                <a16:creationId xmlns:a16="http://schemas.microsoft.com/office/drawing/2014/main" id="{CEF19DA0-BF86-F8A7-6075-BDAEC24E1BD5}"/>
              </a:ext>
            </a:extLst>
          </p:cNvPr>
          <p:cNvSpPr txBox="1"/>
          <p:nvPr/>
        </p:nvSpPr>
        <p:spPr>
          <a:xfrm>
            <a:off x="1071033" y="1786467"/>
            <a:ext cx="10629900" cy="4757071"/>
          </a:xfrm>
          <a:prstGeom prst="rect">
            <a:avLst/>
          </a:prstGeom>
          <a:noFill/>
        </p:spPr>
        <p:txBody>
          <a:bodyPr wrap="square" rtlCol="0">
            <a:spAutoFit/>
          </a:bodyPr>
          <a:lstStyle/>
          <a:p>
            <a:r>
              <a:rPr lang="en-CA" dirty="0">
                <a:latin typeface="Algerian" panose="04020705040A02060702" pitchFamily="82" charset="0"/>
                <a:cs typeface="Arial" panose="020B0604020202020204" pitchFamily="34" charset="0"/>
              </a:rPr>
              <a:t>Inference</a:t>
            </a:r>
            <a:r>
              <a:rPr lang="en-CA" dirty="0"/>
              <a:t> </a:t>
            </a:r>
          </a:p>
          <a:p>
            <a:pPr marL="285750" indent="-285750" algn="l">
              <a:lnSpc>
                <a:spcPct val="150000"/>
              </a:lnSpc>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Using Recency, Frequency and Monetary parameters </a:t>
            </a:r>
            <a:r>
              <a:rPr lang="en-IN" sz="1600" dirty="0">
                <a:latin typeface="Times New Roman" panose="02020603050405020304" pitchFamily="18" charset="0"/>
                <a:cs typeface="Times New Roman" panose="02020603050405020304" pitchFamily="18" charset="0"/>
              </a:rPr>
              <a:t>customers are segmented to </a:t>
            </a:r>
            <a:r>
              <a:rPr lang="en-IN" sz="1600" b="0" i="0" dirty="0">
                <a:effectLst/>
                <a:latin typeface="Times New Roman" panose="02020603050405020304" pitchFamily="18" charset="0"/>
                <a:cs typeface="Times New Roman" panose="02020603050405020304" pitchFamily="18" charset="0"/>
              </a:rPr>
              <a:t>Best , Loyal, on the verge of churning and lost customers. </a:t>
            </a:r>
          </a:p>
          <a:p>
            <a:pPr marL="285750" indent="-285750" algn="l">
              <a:lnSpc>
                <a:spcPct val="150000"/>
              </a:lnSpc>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Recency is the best feature followed by Frequency and Monetary</a:t>
            </a:r>
          </a:p>
          <a:p>
            <a:pPr marL="285750" indent="-285750" algn="l">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Customers with good recency is classified under best customers and those with low Recency and other parameters are classified as lost ones.</a:t>
            </a:r>
          </a:p>
          <a:p>
            <a:pPr marL="285750" indent="-285750" algn="l">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Loyal customers has fairly high Recency, Frequency and Monetary value which can be further increased easily</a:t>
            </a:r>
          </a:p>
          <a:p>
            <a:pPr marL="285750" indent="-285750" algn="l">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Best customers generate the maximum revenue whereas lost customers are not frequent users.</a:t>
            </a:r>
          </a:p>
          <a:p>
            <a:pPr marL="285750" indent="-285750" algn="l">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Customers on the verge of churning can be converted to loyal or best with proper marketing strategies</a:t>
            </a:r>
          </a:p>
          <a:p>
            <a:pPr marL="285750" indent="-285750" algn="l">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Lost customers are not useful is it not fruitful to spent money on them as they are most likely not returning</a:t>
            </a:r>
          </a:p>
          <a:p>
            <a:pPr marL="285750" indent="-285750" algn="l">
              <a:lnSpc>
                <a:spcPct val="150000"/>
              </a:lnSpc>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Customers on verge of churning can be saved and can be converted into a good buyer or keep them</a:t>
            </a:r>
          </a:p>
          <a:p>
            <a:pPr marL="285750" indent="-285750" algn="l">
              <a:lnSpc>
                <a:spcPct val="150000"/>
              </a:lnSpc>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 Proper marketing strategie</a:t>
            </a:r>
            <a:r>
              <a:rPr lang="en-IN" sz="1600" dirty="0">
                <a:latin typeface="Times New Roman" panose="02020603050405020304" pitchFamily="18" charset="0"/>
                <a:cs typeface="Times New Roman" panose="02020603050405020304" pitchFamily="18" charset="0"/>
              </a:rPr>
              <a:t>s should be applied for specific categories so as to maximise sales</a:t>
            </a:r>
          </a:p>
          <a:p>
            <a:pPr algn="l">
              <a:lnSpc>
                <a:spcPct val="150000"/>
              </a:lnSpc>
            </a:pPr>
            <a:endParaRPr lang="en-IN" sz="16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0824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4F1CB2-0107-BDCB-AAF3-D3BDA1A82252}"/>
              </a:ext>
            </a:extLst>
          </p:cNvPr>
          <p:cNvSpPr txBox="1"/>
          <p:nvPr/>
        </p:nvSpPr>
        <p:spPr>
          <a:xfrm>
            <a:off x="3145366" y="2497667"/>
            <a:ext cx="5901267" cy="1200329"/>
          </a:xfrm>
          <a:prstGeom prst="rect">
            <a:avLst/>
          </a:prstGeom>
          <a:noFill/>
        </p:spPr>
        <p:txBody>
          <a:bodyPr wrap="square" rtlCol="0">
            <a:spAutoFit/>
          </a:bodyPr>
          <a:lstStyle/>
          <a:p>
            <a:r>
              <a:rPr lang="en-CA" sz="7200" dirty="0">
                <a:latin typeface="lato" panose="020F0502020204030203" pitchFamily="34" charset="0"/>
                <a:ea typeface="lato" panose="020F0502020204030203" pitchFamily="34" charset="0"/>
                <a:cs typeface="lato" panose="020F0502020204030203" pitchFamily="34" charset="0"/>
              </a:rPr>
              <a:t>THANK YOU</a:t>
            </a:r>
          </a:p>
        </p:txBody>
      </p:sp>
    </p:spTree>
    <p:extLst>
      <p:ext uri="{BB962C8B-B14F-4D97-AF65-F5344CB8AC3E}">
        <p14:creationId xmlns:p14="http://schemas.microsoft.com/office/powerpoint/2010/main" val="25939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97B3-0E71-E715-85FE-44705ACDE2B1}"/>
              </a:ext>
            </a:extLst>
          </p:cNvPr>
          <p:cNvSpPr>
            <a:spLocks noGrp="1"/>
          </p:cNvSpPr>
          <p:nvPr>
            <p:ph type="title"/>
          </p:nvPr>
        </p:nvSpPr>
        <p:spPr>
          <a:xfrm>
            <a:off x="1371599" y="685800"/>
            <a:ext cx="10372165" cy="1485900"/>
          </a:xfrm>
        </p:spPr>
        <p:txBody>
          <a:bodyPr>
            <a:normAutofit/>
          </a:bodyPr>
          <a:lstStyle/>
          <a:p>
            <a:r>
              <a:rPr lang="en-US" sz="3600" i="0" dirty="0">
                <a:solidFill>
                  <a:srgbClr val="000000"/>
                </a:solidFill>
                <a:effectLst/>
                <a:latin typeface="Algerian" panose="04020705040A02060702" pitchFamily="82" charset="0"/>
                <a:ea typeface="lato" panose="020F0502020204030203" pitchFamily="34" charset="0"/>
                <a:cs typeface="Times New Roman" panose="02020603050405020304" pitchFamily="18" charset="0"/>
              </a:rPr>
              <a:t>Executive Summary &amp; </a:t>
            </a:r>
            <a:r>
              <a:rPr lang="en-CA" sz="3600" b="0" i="0" dirty="0">
                <a:solidFill>
                  <a:srgbClr val="000000"/>
                </a:solidFill>
                <a:effectLst/>
                <a:latin typeface="Algerian" panose="04020705040A02060702" pitchFamily="82" charset="0"/>
              </a:rPr>
              <a:t>Problem statement</a:t>
            </a:r>
            <a:endParaRPr lang="en-CA"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51C8D14D-E9B1-B559-A131-78F900FB2985}"/>
              </a:ext>
            </a:extLst>
          </p:cNvPr>
          <p:cNvSpPr>
            <a:spLocks noGrp="1"/>
          </p:cNvSpPr>
          <p:nvPr>
            <p:ph idx="1"/>
          </p:nvPr>
        </p:nvSpPr>
        <p:spPr>
          <a:xfrm>
            <a:off x="1479639" y="1532781"/>
            <a:ext cx="9601200" cy="3581400"/>
          </a:xfrm>
        </p:spPr>
        <p:txBody>
          <a:bodyPr>
            <a:normAutofit/>
          </a:bodyPr>
          <a:lstStyle/>
          <a:p>
            <a:pPr marL="0" indent="0" algn="l">
              <a:buNone/>
            </a:pPr>
            <a:r>
              <a:rPr lang="en-US" sz="1400" b="1" i="0" dirty="0">
                <a:solidFill>
                  <a:srgbClr val="000000"/>
                </a:solidFill>
                <a:effectLst/>
                <a:latin typeface="Algerian" panose="04020705040A02060702" pitchFamily="82" charset="0"/>
                <a:ea typeface="lato" panose="020F0502020204030203" pitchFamily="34" charset="0"/>
                <a:cs typeface="Times New Roman" panose="02020603050405020304" pitchFamily="18" charset="0"/>
              </a:rPr>
              <a:t>Executive Summary:</a:t>
            </a:r>
            <a:endParaRPr lang="en-US" sz="1400" b="1" i="0" dirty="0">
              <a:solidFill>
                <a:srgbClr val="000000"/>
              </a:solidFill>
              <a:effectLst/>
              <a:latin typeface="Times New Roman" panose="02020603050405020304" pitchFamily="18" charset="0"/>
              <a:cs typeface="Times New Roman" panose="02020603050405020304" pitchFamily="18" charset="0"/>
            </a:endParaRPr>
          </a:p>
          <a:p>
            <a:pPr algn="l"/>
            <a:r>
              <a:rPr lang="en-US" sz="1400" b="0" i="0" dirty="0">
                <a:solidFill>
                  <a:srgbClr val="000000"/>
                </a:solidFill>
                <a:effectLst/>
                <a:latin typeface="Times New Roman" panose="02020603050405020304" pitchFamily="18" charset="0"/>
                <a:cs typeface="Times New Roman" panose="02020603050405020304" pitchFamily="18" charset="0"/>
              </a:rPr>
              <a:t>This project aims to find the underlying buying patterns of the customers of an automobile part manufacturer based on the past 3 years of the Company's transaction data and hence recommend customized marketing strategies for different segments of customers.</a:t>
            </a:r>
          </a:p>
          <a:p>
            <a:r>
              <a:rPr lang="en-US" sz="1400" dirty="0">
                <a:solidFill>
                  <a:srgbClr val="000000"/>
                </a:solidFill>
                <a:latin typeface="Times New Roman" panose="02020603050405020304" pitchFamily="18" charset="0"/>
                <a:cs typeface="Times New Roman" panose="02020603050405020304" pitchFamily="18" charset="0"/>
              </a:rPr>
              <a:t>Auto Sales Data: Sales_Data.xlsx</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US" sz="1400" b="1" i="0" dirty="0">
                <a:solidFill>
                  <a:srgbClr val="000000"/>
                </a:solidFill>
                <a:effectLst/>
                <a:latin typeface="Algerian" panose="04020705040A02060702" pitchFamily="82" charset="0"/>
                <a:cs typeface="Times New Roman" panose="02020603050405020304" pitchFamily="18" charset="0"/>
              </a:rPr>
              <a:t>Problem Statement:</a:t>
            </a:r>
          </a:p>
          <a:p>
            <a:pPr algn="l"/>
            <a:r>
              <a:rPr lang="en-US" sz="1400" b="0" i="0" dirty="0">
                <a:solidFill>
                  <a:srgbClr val="000000"/>
                </a:solidFill>
                <a:effectLst/>
                <a:latin typeface="Times New Roman" panose="02020603050405020304" pitchFamily="18" charset="0"/>
                <a:cs typeface="Times New Roman" panose="02020603050405020304" pitchFamily="18" charset="0"/>
              </a:rPr>
              <a:t>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a:t>
            </a:r>
          </a:p>
          <a:p>
            <a:endParaRPr lang="en-CA" dirty="0"/>
          </a:p>
        </p:txBody>
      </p:sp>
    </p:spTree>
    <p:extLst>
      <p:ext uri="{BB962C8B-B14F-4D97-AF65-F5344CB8AC3E}">
        <p14:creationId xmlns:p14="http://schemas.microsoft.com/office/powerpoint/2010/main" val="4064761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705D3-D59D-4CEB-2931-754309996220}"/>
              </a:ext>
            </a:extLst>
          </p:cNvPr>
          <p:cNvSpPr>
            <a:spLocks noGrp="1"/>
          </p:cNvSpPr>
          <p:nvPr>
            <p:ph type="title"/>
          </p:nvPr>
        </p:nvSpPr>
        <p:spPr/>
        <p:txBody>
          <a:bodyPr>
            <a:normAutofit/>
          </a:bodyPr>
          <a:lstStyle/>
          <a:p>
            <a:pPr algn="ctr"/>
            <a:r>
              <a:rPr lang="en-CA" sz="3600" b="0" i="0" dirty="0">
                <a:solidFill>
                  <a:srgbClr val="000000"/>
                </a:solidFill>
                <a:effectLst/>
                <a:latin typeface="Algerian" panose="04020705040A02060702" pitchFamily="82" charset="0"/>
              </a:rPr>
              <a:t>Data Dictionary</a:t>
            </a:r>
            <a:endParaRPr lang="en-CA" sz="3600" dirty="0">
              <a:latin typeface="Algerian" panose="04020705040A02060702" pitchFamily="82" charset="0"/>
            </a:endParaRPr>
          </a:p>
        </p:txBody>
      </p:sp>
      <p:graphicFrame>
        <p:nvGraphicFramePr>
          <p:cNvPr id="6" name="Table 6">
            <a:extLst>
              <a:ext uri="{FF2B5EF4-FFF2-40B4-BE49-F238E27FC236}">
                <a16:creationId xmlns:a16="http://schemas.microsoft.com/office/drawing/2014/main" id="{BCA07FEA-4FF8-D42A-15B5-3ED888D6B628}"/>
              </a:ext>
            </a:extLst>
          </p:cNvPr>
          <p:cNvGraphicFramePr>
            <a:graphicFrameLocks noGrp="1"/>
          </p:cNvGraphicFramePr>
          <p:nvPr>
            <p:extLst>
              <p:ext uri="{D42A27DB-BD31-4B8C-83A1-F6EECF244321}">
                <p14:modId xmlns:p14="http://schemas.microsoft.com/office/powerpoint/2010/main" val="3751728290"/>
              </p:ext>
            </p:extLst>
          </p:nvPr>
        </p:nvGraphicFramePr>
        <p:xfrm>
          <a:off x="1712259" y="1366619"/>
          <a:ext cx="9601199" cy="4688741"/>
        </p:xfrm>
        <a:graphic>
          <a:graphicData uri="http://schemas.openxmlformats.org/drawingml/2006/table">
            <a:tbl>
              <a:tblPr firstRow="1" bandRow="1">
                <a:tableStyleId>{3B4B98B0-60AC-42C2-AFA5-B58CD77FA1E5}</a:tableStyleId>
              </a:tblPr>
              <a:tblGrid>
                <a:gridCol w="2662386">
                  <a:extLst>
                    <a:ext uri="{9D8B030D-6E8A-4147-A177-3AD203B41FA5}">
                      <a16:colId xmlns:a16="http://schemas.microsoft.com/office/drawing/2014/main" val="4053094215"/>
                    </a:ext>
                  </a:extLst>
                </a:gridCol>
                <a:gridCol w="2138213">
                  <a:extLst>
                    <a:ext uri="{9D8B030D-6E8A-4147-A177-3AD203B41FA5}">
                      <a16:colId xmlns:a16="http://schemas.microsoft.com/office/drawing/2014/main" val="7963871"/>
                    </a:ext>
                  </a:extLst>
                </a:gridCol>
                <a:gridCol w="2400300">
                  <a:extLst>
                    <a:ext uri="{9D8B030D-6E8A-4147-A177-3AD203B41FA5}">
                      <a16:colId xmlns:a16="http://schemas.microsoft.com/office/drawing/2014/main" val="2237741787"/>
                    </a:ext>
                  </a:extLst>
                </a:gridCol>
                <a:gridCol w="2400300">
                  <a:extLst>
                    <a:ext uri="{9D8B030D-6E8A-4147-A177-3AD203B41FA5}">
                      <a16:colId xmlns:a16="http://schemas.microsoft.com/office/drawing/2014/main" val="184159743"/>
                    </a:ext>
                  </a:extLst>
                </a:gridCol>
              </a:tblGrid>
              <a:tr h="256788">
                <a:tc>
                  <a:txBody>
                    <a:bodyPr/>
                    <a:lstStyle/>
                    <a:p>
                      <a:endParaRPr lang="en-CA" sz="1100" dirty="0"/>
                    </a:p>
                  </a:txBody>
                  <a:tcPr>
                    <a:lnB w="12700" cap="flat" cmpd="sng" algn="ctr">
                      <a:solidFill>
                        <a:schemeClr val="tx1"/>
                      </a:solidFill>
                      <a:prstDash val="solid"/>
                      <a:round/>
                      <a:headEnd type="none" w="med" len="med"/>
                      <a:tailEnd type="none" w="med" len="med"/>
                    </a:lnB>
                  </a:tcPr>
                </a:tc>
                <a:tc>
                  <a:txBody>
                    <a:bodyPr/>
                    <a:lstStyle/>
                    <a:p>
                      <a:endParaRPr lang="en-CA" sz="1100" dirty="0"/>
                    </a:p>
                  </a:txBody>
                  <a:tcPr>
                    <a:lnB w="12700" cap="flat" cmpd="sng" algn="ctr">
                      <a:solidFill>
                        <a:schemeClr val="tx1"/>
                      </a:solidFill>
                      <a:prstDash val="solid"/>
                      <a:round/>
                      <a:headEnd type="none" w="med" len="med"/>
                      <a:tailEnd type="none" w="med" len="med"/>
                    </a:lnB>
                  </a:tcPr>
                </a:tc>
                <a:tc>
                  <a:txBody>
                    <a:bodyPr/>
                    <a:lstStyle/>
                    <a:p>
                      <a:endParaRPr lang="en-CA" sz="1100" dirty="0"/>
                    </a:p>
                  </a:txBody>
                  <a:tcPr>
                    <a:lnB w="12700" cap="flat" cmpd="sng" algn="ctr">
                      <a:solidFill>
                        <a:schemeClr val="tx1"/>
                      </a:solidFill>
                      <a:prstDash val="solid"/>
                      <a:round/>
                      <a:headEnd type="none" w="med" len="med"/>
                      <a:tailEnd type="none" w="med" len="med"/>
                    </a:lnB>
                  </a:tcPr>
                </a:tc>
                <a:tc>
                  <a:txBody>
                    <a:bodyPr/>
                    <a:lstStyle/>
                    <a:p>
                      <a:endParaRPr lang="en-CA" sz="11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8005546"/>
                  </a:ext>
                </a:extLst>
              </a:tr>
              <a:tr h="370741">
                <a:tc>
                  <a:txBody>
                    <a:bodyPr/>
                    <a:lstStyle/>
                    <a:p>
                      <a:r>
                        <a:rPr lang="en-CA" sz="1400" dirty="0">
                          <a:effectLst/>
                          <a:latin typeface="Times New Roman" panose="02020603050405020304" pitchFamily="18" charset="0"/>
                          <a:cs typeface="Times New Roman" panose="02020603050405020304" pitchFamily="18" charset="0"/>
                        </a:rPr>
                        <a:t>ODERNUMBER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Order Number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CUSTOMERNAME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customer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19550"/>
                  </a:ext>
                </a:extLst>
              </a:tr>
              <a:tr h="370840">
                <a:tc>
                  <a:txBody>
                    <a:bodyPr/>
                    <a:lstStyle/>
                    <a:p>
                      <a:r>
                        <a:rPr lang="en-CA" sz="1400" dirty="0">
                          <a:effectLst/>
                          <a:latin typeface="Times New Roman" panose="02020603050405020304" pitchFamily="18" charset="0"/>
                          <a:cs typeface="Times New Roman" panose="02020603050405020304" pitchFamily="18" charset="0"/>
                        </a:rPr>
                        <a:t>QUANTITYORDERED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Quantity ordered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PHONE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Phone of the customer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9757394"/>
                  </a:ext>
                </a:extLst>
              </a:tr>
              <a:tr h="370840">
                <a:tc>
                  <a:txBody>
                    <a:bodyPr/>
                    <a:lstStyle/>
                    <a:p>
                      <a:r>
                        <a:rPr lang="en-CA" sz="1400" dirty="0">
                          <a:effectLst/>
                          <a:latin typeface="Times New Roman" panose="02020603050405020304" pitchFamily="18" charset="0"/>
                          <a:cs typeface="Times New Roman" panose="02020603050405020304" pitchFamily="18" charset="0"/>
                        </a:rPr>
                        <a:t>PRICEEACH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Price of Each item</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ADDRESSLINE1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Address of customer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926699"/>
                  </a:ext>
                </a:extLst>
              </a:tr>
              <a:tr h="370840">
                <a:tc>
                  <a:txBody>
                    <a:bodyPr/>
                    <a:lstStyle/>
                    <a:p>
                      <a:r>
                        <a:rPr lang="en-CA" sz="1400">
                          <a:effectLst/>
                          <a:latin typeface="Times New Roman" panose="02020603050405020304" pitchFamily="18" charset="0"/>
                          <a:cs typeface="Times New Roman" panose="02020603050405020304" pitchFamily="18" charset="0"/>
                        </a:rPr>
                        <a:t>ORDERLINENUMBER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order line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CITY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City of customer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5964191"/>
                  </a:ext>
                </a:extLst>
              </a:tr>
              <a:tr h="370840">
                <a:tc>
                  <a:txBody>
                    <a:bodyPr/>
                    <a:lstStyle/>
                    <a:p>
                      <a:r>
                        <a:rPr lang="en-CA" sz="1400" dirty="0">
                          <a:effectLst/>
                          <a:latin typeface="Times New Roman" panose="02020603050405020304" pitchFamily="18" charset="0"/>
                          <a:cs typeface="Times New Roman" panose="02020603050405020304" pitchFamily="18" charset="0"/>
                        </a:rPr>
                        <a:t>SALES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Sales amount</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POSTALCODE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Postal Code of customer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989370"/>
                  </a:ext>
                </a:extLst>
              </a:tr>
              <a:tr h="370840">
                <a:tc>
                  <a:txBody>
                    <a:bodyPr/>
                    <a:lstStyle/>
                    <a:p>
                      <a:r>
                        <a:rPr lang="en-CA" sz="1400">
                          <a:effectLst/>
                          <a:latin typeface="Times New Roman" panose="02020603050405020304" pitchFamily="18" charset="0"/>
                          <a:cs typeface="Times New Roman" panose="02020603050405020304" pitchFamily="18" charset="0"/>
                        </a:rPr>
                        <a:t>ORDERDATE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Order Date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COUNTRY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Country customer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914433"/>
                  </a:ext>
                </a:extLst>
              </a:tr>
              <a:tr h="370840">
                <a:tc>
                  <a:txBody>
                    <a:bodyPr/>
                    <a:lstStyle/>
                    <a:p>
                      <a:r>
                        <a:rPr lang="en-CA" sz="1400">
                          <a:effectLst/>
                          <a:latin typeface="Times New Roman" panose="02020603050405020304" pitchFamily="18" charset="0"/>
                          <a:cs typeface="Times New Roman" panose="02020603050405020304" pitchFamily="18" charset="0"/>
                        </a:rPr>
                        <a:t>DAYS_SINCE_LASTORDER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Days_ Since_Lastorder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CONTACTLASTNAME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Contact person customer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2487923"/>
                  </a:ext>
                </a:extLst>
              </a:tr>
              <a:tr h="370840">
                <a:tc>
                  <a:txBody>
                    <a:bodyPr/>
                    <a:lstStyle/>
                    <a:p>
                      <a:r>
                        <a:rPr lang="en-CA" sz="1400">
                          <a:effectLst/>
                          <a:latin typeface="Times New Roman" panose="02020603050405020304" pitchFamily="18" charset="0"/>
                          <a:cs typeface="Times New Roman" panose="02020603050405020304" pitchFamily="18" charset="0"/>
                        </a:rPr>
                        <a:t>STATUS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effectLst/>
                          <a:latin typeface="Times New Roman" panose="02020603050405020304" pitchFamily="18" charset="0"/>
                          <a:cs typeface="Times New Roman" panose="02020603050405020304" pitchFamily="18" charset="0"/>
                        </a:rPr>
                        <a:t>Status of order like Shipped or not</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CONTACTFIRSTNAME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Contact person customer</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5715015"/>
                  </a:ext>
                </a:extLst>
              </a:tr>
              <a:tr h="370840">
                <a:tc>
                  <a:txBody>
                    <a:bodyPr/>
                    <a:lstStyle/>
                    <a:p>
                      <a:r>
                        <a:rPr lang="en-CA" sz="1400">
                          <a:effectLst/>
                          <a:latin typeface="Times New Roman" panose="02020603050405020304" pitchFamily="18" charset="0"/>
                          <a:cs typeface="Times New Roman" panose="02020603050405020304" pitchFamily="18" charset="0"/>
                        </a:rPr>
                        <a:t>PRODUCTLINE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Product line – CATEGORY</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a:effectLst/>
                          <a:latin typeface="Times New Roman" panose="02020603050405020304" pitchFamily="18" charset="0"/>
                          <a:cs typeface="Times New Roman" panose="02020603050405020304" pitchFamily="18" charset="0"/>
                        </a:rPr>
                        <a:t>DEALSIZE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effectLst/>
                          <a:latin typeface="Times New Roman" panose="02020603050405020304" pitchFamily="18" charset="0"/>
                          <a:cs typeface="Times New Roman" panose="02020603050405020304" pitchFamily="18" charset="0"/>
                        </a:rPr>
                        <a:t>Size of the deal based on Quantity and Item Price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1536148"/>
                  </a:ext>
                </a:extLst>
              </a:tr>
              <a:tr h="370840">
                <a:tc>
                  <a:txBody>
                    <a:bodyPr/>
                    <a:lstStyle/>
                    <a:p>
                      <a:r>
                        <a:rPr lang="en-CA" sz="1400">
                          <a:effectLst/>
                          <a:latin typeface="Times New Roman" panose="02020603050405020304" pitchFamily="18" charset="0"/>
                          <a:cs typeface="Times New Roman" panose="02020603050405020304" pitchFamily="18" charset="0"/>
                        </a:rPr>
                        <a:t>MSRP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Manufacturer's Suggested Retail Price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400" dirty="0">
                        <a:effectLst/>
                        <a:latin typeface="Times New Roman" panose="02020603050405020304" pitchFamily="18" charset="0"/>
                        <a:cs typeface="Times New Roman" panose="02020603050405020304" pitchFamily="18" charset="0"/>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400" dirty="0">
                        <a:effectLst/>
                        <a:latin typeface="Times New Roman" panose="02020603050405020304" pitchFamily="18" charset="0"/>
                        <a:cs typeface="Times New Roman" panose="02020603050405020304" pitchFamily="18" charset="0"/>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560065"/>
                  </a:ext>
                </a:extLst>
              </a:tr>
              <a:tr h="370840">
                <a:tc>
                  <a:txBody>
                    <a:bodyPr/>
                    <a:lstStyle/>
                    <a:p>
                      <a:r>
                        <a:rPr lang="en-CA" sz="1400">
                          <a:effectLst/>
                          <a:latin typeface="Times New Roman" panose="02020603050405020304" pitchFamily="18" charset="0"/>
                          <a:cs typeface="Times New Roman" panose="02020603050405020304" pitchFamily="18" charset="0"/>
                        </a:rPr>
                        <a:t>PRODUCTCODE :</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effectLst/>
                          <a:latin typeface="Times New Roman" panose="02020603050405020304" pitchFamily="18" charset="0"/>
                          <a:cs typeface="Times New Roman" panose="02020603050405020304" pitchFamily="18" charset="0"/>
                        </a:rPr>
                        <a:t>Code of Product</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400">
                        <a:effectLst/>
                        <a:latin typeface="Times New Roman" panose="02020603050405020304" pitchFamily="18" charset="0"/>
                        <a:cs typeface="Times New Roman" panose="02020603050405020304" pitchFamily="18" charset="0"/>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5119561"/>
                  </a:ext>
                </a:extLst>
              </a:tr>
            </a:tbl>
          </a:graphicData>
        </a:graphic>
      </p:graphicFrame>
    </p:spTree>
    <p:extLst>
      <p:ext uri="{BB962C8B-B14F-4D97-AF65-F5344CB8AC3E}">
        <p14:creationId xmlns:p14="http://schemas.microsoft.com/office/powerpoint/2010/main" val="536093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1AEE0-F2DC-EC19-E014-E25395E9CB68}"/>
              </a:ext>
            </a:extLst>
          </p:cNvPr>
          <p:cNvSpPr>
            <a:spLocks noGrp="1"/>
          </p:cNvSpPr>
          <p:nvPr>
            <p:ph type="title"/>
          </p:nvPr>
        </p:nvSpPr>
        <p:spPr>
          <a:xfrm>
            <a:off x="1433120" y="317755"/>
            <a:ext cx="9601200" cy="1485900"/>
          </a:xfrm>
        </p:spPr>
        <p:txBody>
          <a:bodyPr>
            <a:normAutofit/>
          </a:bodyPr>
          <a:lstStyle/>
          <a:p>
            <a:pPr algn="ctr"/>
            <a:r>
              <a:rPr lang="en-CA" sz="4000" b="0" i="0" dirty="0">
                <a:solidFill>
                  <a:srgbClr val="000000"/>
                </a:solidFill>
                <a:effectLst/>
                <a:latin typeface="Algerian" panose="04020705040A02060702" pitchFamily="82" charset="0"/>
              </a:rPr>
              <a:t>About Data</a:t>
            </a:r>
            <a:endParaRPr lang="en-CA" sz="4000" dirty="0">
              <a:latin typeface="Algerian" panose="04020705040A02060702" pitchFamily="82" charset="0"/>
            </a:endParaRPr>
          </a:p>
        </p:txBody>
      </p:sp>
      <p:sp>
        <p:nvSpPr>
          <p:cNvPr id="6" name="Content Placeholder 5">
            <a:extLst>
              <a:ext uri="{FF2B5EF4-FFF2-40B4-BE49-F238E27FC236}">
                <a16:creationId xmlns:a16="http://schemas.microsoft.com/office/drawing/2014/main" id="{4D6757B7-015C-E409-67EC-2620F2292B3C}"/>
              </a:ext>
            </a:extLst>
          </p:cNvPr>
          <p:cNvSpPr>
            <a:spLocks noGrp="1"/>
          </p:cNvSpPr>
          <p:nvPr>
            <p:ph sz="half" idx="1"/>
          </p:nvPr>
        </p:nvSpPr>
        <p:spPr>
          <a:xfrm>
            <a:off x="1219201" y="1453387"/>
            <a:ext cx="4679576" cy="4601879"/>
          </a:xfrm>
        </p:spPr>
        <p:txBody>
          <a:bodyPr>
            <a:normAutofit/>
          </a:bodyPr>
          <a:lstStyle/>
          <a:p>
            <a:r>
              <a:rPr lang="en-CA" sz="1400" dirty="0">
                <a:latin typeface="Times New Roman" panose="02020603050405020304" pitchFamily="18" charset="0"/>
                <a:cs typeface="Times New Roman" panose="02020603050405020304" pitchFamily="18" charset="0"/>
              </a:rPr>
              <a:t>Data has 2747 rows and 20 columns</a:t>
            </a:r>
          </a:p>
          <a:p>
            <a:r>
              <a:rPr lang="en-US" sz="1400" dirty="0">
                <a:latin typeface="Times New Roman" panose="02020603050405020304" pitchFamily="18" charset="0"/>
                <a:cs typeface="Times New Roman" panose="02020603050405020304" pitchFamily="18" charset="0"/>
              </a:rPr>
              <a:t>The data has 1 datetime , 2 float, 5 integers and 12 object data types.</a:t>
            </a:r>
          </a:p>
          <a:p>
            <a:r>
              <a:rPr lang="en-US" sz="1400" dirty="0">
                <a:latin typeface="Times New Roman" panose="02020603050405020304" pitchFamily="18" charset="0"/>
                <a:cs typeface="Times New Roman" panose="02020603050405020304" pitchFamily="18" charset="0"/>
              </a:rPr>
              <a:t>Data is clean it has no duplicate or null values</a:t>
            </a:r>
          </a:p>
          <a:p>
            <a:r>
              <a:rPr lang="en-US" sz="1400" dirty="0">
                <a:latin typeface="Times New Roman" panose="02020603050405020304" pitchFamily="18" charset="0"/>
                <a:cs typeface="Times New Roman" panose="02020603050405020304" pitchFamily="18" charset="0"/>
              </a:rPr>
              <a:t>Data parameters: Quantity ordered, Price each, Sales and MSRP has outliers.</a:t>
            </a:r>
          </a:p>
          <a:p>
            <a:r>
              <a:rPr lang="en-US" sz="1400" b="0" i="0" dirty="0">
                <a:solidFill>
                  <a:srgbClr val="000000"/>
                </a:solidFill>
                <a:effectLst/>
                <a:latin typeface="Times New Roman" panose="02020603050405020304" pitchFamily="18" charset="0"/>
                <a:cs typeface="Times New Roman" panose="02020603050405020304" pitchFamily="18" charset="0"/>
              </a:rPr>
              <a:t>Manufacturing company</a:t>
            </a:r>
            <a:r>
              <a:rPr lang="en-US" sz="1400" dirty="0">
                <a:latin typeface="Times New Roman" panose="02020603050405020304" pitchFamily="18" charset="0"/>
                <a:cs typeface="Times New Roman" panose="02020603050405020304" pitchFamily="18" charset="0"/>
              </a:rPr>
              <a:t> has 89 Customers across 19 countries dealing with 7 product line</a:t>
            </a:r>
          </a:p>
          <a:p>
            <a:r>
              <a:rPr lang="en-US" sz="1400" dirty="0">
                <a:latin typeface="Times New Roman" panose="02020603050405020304" pitchFamily="18" charset="0"/>
                <a:cs typeface="Times New Roman" panose="02020603050405020304" pitchFamily="18" charset="0"/>
              </a:rPr>
              <a:t>Company has 109 unique product code</a:t>
            </a:r>
          </a:p>
          <a:p>
            <a:r>
              <a:rPr lang="en-US" sz="1400" dirty="0">
                <a:latin typeface="Times New Roman" panose="02020603050405020304" pitchFamily="18" charset="0"/>
                <a:cs typeface="Times New Roman" panose="02020603050405020304" pitchFamily="18" charset="0"/>
              </a:rPr>
              <a:t>Having 3 Deal size : Small, Medium and Large</a:t>
            </a:r>
          </a:p>
          <a:p>
            <a:r>
              <a:rPr lang="en-US" sz="1400" dirty="0">
                <a:latin typeface="Times New Roman" panose="02020603050405020304" pitchFamily="18" charset="0"/>
                <a:cs typeface="Times New Roman" panose="02020603050405020304" pitchFamily="18" charset="0"/>
              </a:rPr>
              <a:t>Quantity ordered in the range 6 to 97 </a:t>
            </a:r>
          </a:p>
          <a:p>
            <a:r>
              <a:rPr lang="en-US" sz="1400" dirty="0">
                <a:latin typeface="Times New Roman" panose="02020603050405020304" pitchFamily="18" charset="0"/>
                <a:cs typeface="Times New Roman" panose="02020603050405020304" pitchFamily="18" charset="0"/>
              </a:rPr>
              <a:t>Individual price of products varies between 26 to 252</a:t>
            </a:r>
          </a:p>
          <a:p>
            <a:r>
              <a:rPr lang="en-US" sz="1400" dirty="0">
                <a:latin typeface="Times New Roman" panose="02020603050405020304" pitchFamily="18" charset="0"/>
                <a:cs typeface="Times New Roman" panose="02020603050405020304" pitchFamily="18" charset="0"/>
              </a:rPr>
              <a:t>Summary of the status of the shipment:</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CA" sz="1400" dirty="0">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FBBAF4EF-ED23-4323-CC07-1D7C44E6D691}"/>
              </a:ext>
            </a:extLst>
          </p:cNvPr>
          <p:cNvSpPr>
            <a:spLocks noGrp="1"/>
          </p:cNvSpPr>
          <p:nvPr>
            <p:ph sz="half" idx="2"/>
          </p:nvPr>
        </p:nvSpPr>
        <p:spPr>
          <a:xfrm>
            <a:off x="6096000" y="1500468"/>
            <a:ext cx="5702456" cy="3581401"/>
          </a:xfrm>
        </p:spPr>
        <p:txBody>
          <a:bodyPr>
            <a:normAutofit/>
          </a:bodyPr>
          <a:lstStyle/>
          <a:p>
            <a:r>
              <a:rPr lang="en-US" sz="1400" dirty="0">
                <a:latin typeface="Times New Roman" panose="02020603050405020304" pitchFamily="18" charset="0"/>
                <a:cs typeface="Times New Roman" panose="02020603050405020304" pitchFamily="18" charset="0"/>
              </a:rPr>
              <a:t>Summary of data unique value</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marL="0" indent="0">
              <a:buNone/>
            </a:pPr>
            <a:endParaRPr lang="en-CA" dirty="0"/>
          </a:p>
          <a:p>
            <a:r>
              <a:rPr lang="en-US" sz="1400" dirty="0">
                <a:latin typeface="Times New Roman" panose="02020603050405020304" pitchFamily="18" charset="0"/>
                <a:cs typeface="Times New Roman" panose="02020603050405020304" pitchFamily="18" charset="0"/>
              </a:rPr>
              <a:t>Summary of data description</a:t>
            </a:r>
          </a:p>
          <a:p>
            <a:endParaRPr lang="en-CA" dirty="0"/>
          </a:p>
        </p:txBody>
      </p:sp>
      <p:pic>
        <p:nvPicPr>
          <p:cNvPr id="8" name="Picture 7">
            <a:extLst>
              <a:ext uri="{FF2B5EF4-FFF2-40B4-BE49-F238E27FC236}">
                <a16:creationId xmlns:a16="http://schemas.microsoft.com/office/drawing/2014/main" id="{5B2E865C-8443-A67E-2053-3AEAD4C53658}"/>
              </a:ext>
            </a:extLst>
          </p:cNvPr>
          <p:cNvPicPr>
            <a:picLocks noChangeAspect="1"/>
          </p:cNvPicPr>
          <p:nvPr/>
        </p:nvPicPr>
        <p:blipFill>
          <a:blip r:embed="rId2"/>
          <a:stretch>
            <a:fillRect/>
          </a:stretch>
        </p:blipFill>
        <p:spPr>
          <a:xfrm>
            <a:off x="6568662" y="4686301"/>
            <a:ext cx="3996404" cy="1347674"/>
          </a:xfrm>
          <a:prstGeom prst="rect">
            <a:avLst/>
          </a:prstGeom>
        </p:spPr>
      </p:pic>
      <p:pic>
        <p:nvPicPr>
          <p:cNvPr id="10" name="Picture 9">
            <a:extLst>
              <a:ext uri="{FF2B5EF4-FFF2-40B4-BE49-F238E27FC236}">
                <a16:creationId xmlns:a16="http://schemas.microsoft.com/office/drawing/2014/main" id="{7D8CCB05-53C9-A47C-E1B5-53C9748AAB23}"/>
              </a:ext>
            </a:extLst>
          </p:cNvPr>
          <p:cNvPicPr>
            <a:picLocks noChangeAspect="1"/>
          </p:cNvPicPr>
          <p:nvPr/>
        </p:nvPicPr>
        <p:blipFill>
          <a:blip r:embed="rId3"/>
          <a:stretch>
            <a:fillRect/>
          </a:stretch>
        </p:blipFill>
        <p:spPr>
          <a:xfrm>
            <a:off x="6604464" y="1803655"/>
            <a:ext cx="1687832" cy="2502845"/>
          </a:xfrm>
          <a:prstGeom prst="rect">
            <a:avLst/>
          </a:prstGeom>
        </p:spPr>
      </p:pic>
      <p:graphicFrame>
        <p:nvGraphicFramePr>
          <p:cNvPr id="13" name="Table 12">
            <a:extLst>
              <a:ext uri="{FF2B5EF4-FFF2-40B4-BE49-F238E27FC236}">
                <a16:creationId xmlns:a16="http://schemas.microsoft.com/office/drawing/2014/main" id="{0023A52C-293B-7958-1182-9BF475B583AF}"/>
              </a:ext>
            </a:extLst>
          </p:cNvPr>
          <p:cNvGraphicFramePr>
            <a:graphicFrameLocks noGrp="1"/>
          </p:cNvGraphicFramePr>
          <p:nvPr>
            <p:extLst>
              <p:ext uri="{D42A27DB-BD31-4B8C-83A1-F6EECF244321}">
                <p14:modId xmlns:p14="http://schemas.microsoft.com/office/powerpoint/2010/main" val="2049898983"/>
              </p:ext>
            </p:extLst>
          </p:nvPr>
        </p:nvGraphicFramePr>
        <p:xfrm>
          <a:off x="2572871" y="5506626"/>
          <a:ext cx="1524000" cy="1097280"/>
        </p:xfrm>
        <a:graphic>
          <a:graphicData uri="http://schemas.openxmlformats.org/drawingml/2006/table">
            <a:tbl>
              <a:tblPr>
                <a:tableStyleId>{5940675A-B579-460E-94D1-54222C63F5DA}</a:tableStyleId>
              </a:tblPr>
              <a:tblGrid>
                <a:gridCol w="863600">
                  <a:extLst>
                    <a:ext uri="{9D8B030D-6E8A-4147-A177-3AD203B41FA5}">
                      <a16:colId xmlns:a16="http://schemas.microsoft.com/office/drawing/2014/main" val="68311301"/>
                    </a:ext>
                  </a:extLst>
                </a:gridCol>
                <a:gridCol w="660400">
                  <a:extLst>
                    <a:ext uri="{9D8B030D-6E8A-4147-A177-3AD203B41FA5}">
                      <a16:colId xmlns:a16="http://schemas.microsoft.com/office/drawing/2014/main" val="2664462206"/>
                    </a:ext>
                  </a:extLst>
                </a:gridCol>
              </a:tblGrid>
              <a:tr h="182880">
                <a:tc>
                  <a:txBody>
                    <a:bodyPr/>
                    <a:lstStyle/>
                    <a:p>
                      <a:pPr algn="l" fontAlgn="b"/>
                      <a:r>
                        <a:rPr lang="en-CA" sz="1100" u="none" strike="noStrike" dirty="0">
                          <a:effectLst/>
                        </a:rPr>
                        <a:t>Shipped</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2541</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278725"/>
                  </a:ext>
                </a:extLst>
              </a:tr>
              <a:tr h="182880">
                <a:tc>
                  <a:txBody>
                    <a:bodyPr/>
                    <a:lstStyle/>
                    <a:p>
                      <a:pPr algn="l" fontAlgn="b"/>
                      <a:r>
                        <a:rPr lang="en-CA" sz="1100" u="none" strike="noStrike" dirty="0">
                          <a:effectLst/>
                        </a:rPr>
                        <a:t>Cancelled</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60</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36045433"/>
                  </a:ext>
                </a:extLst>
              </a:tr>
              <a:tr h="182880">
                <a:tc>
                  <a:txBody>
                    <a:bodyPr/>
                    <a:lstStyle/>
                    <a:p>
                      <a:pPr algn="l" fontAlgn="b"/>
                      <a:r>
                        <a:rPr lang="en-CA" sz="1100" u="none" strike="noStrike">
                          <a:effectLst/>
                        </a:rPr>
                        <a:t>Resolved</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47</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4363952"/>
                  </a:ext>
                </a:extLst>
              </a:tr>
              <a:tr h="182880">
                <a:tc>
                  <a:txBody>
                    <a:bodyPr/>
                    <a:lstStyle/>
                    <a:p>
                      <a:pPr algn="l" fontAlgn="b"/>
                      <a:r>
                        <a:rPr lang="en-CA" sz="1100" u="none" strike="noStrike">
                          <a:effectLst/>
                        </a:rPr>
                        <a:t>On Hold</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44</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8731383"/>
                  </a:ext>
                </a:extLst>
              </a:tr>
              <a:tr h="182880">
                <a:tc>
                  <a:txBody>
                    <a:bodyPr/>
                    <a:lstStyle/>
                    <a:p>
                      <a:pPr algn="l" fontAlgn="b"/>
                      <a:r>
                        <a:rPr lang="en-CA" sz="1100" u="none" strike="noStrike">
                          <a:effectLst/>
                        </a:rPr>
                        <a:t>In Process</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41</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89500707"/>
                  </a:ext>
                </a:extLst>
              </a:tr>
              <a:tr h="182880">
                <a:tc>
                  <a:txBody>
                    <a:bodyPr/>
                    <a:lstStyle/>
                    <a:p>
                      <a:pPr algn="l" fontAlgn="b"/>
                      <a:r>
                        <a:rPr lang="en-CA" sz="1100" u="none" strike="noStrike">
                          <a:effectLst/>
                        </a:rPr>
                        <a:t>Disputed</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14</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9549690"/>
                  </a:ext>
                </a:extLst>
              </a:tr>
            </a:tbl>
          </a:graphicData>
        </a:graphic>
      </p:graphicFrame>
    </p:spTree>
    <p:extLst>
      <p:ext uri="{BB962C8B-B14F-4D97-AF65-F5344CB8AC3E}">
        <p14:creationId xmlns:p14="http://schemas.microsoft.com/office/powerpoint/2010/main" val="3341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128169" y="943286"/>
            <a:ext cx="4722297" cy="5753847"/>
          </a:xfrm>
        </p:spPr>
        <p:txBody>
          <a:bodyPr>
            <a:normAutofit lnSpcReduction="10000"/>
          </a:bodyPr>
          <a:lstStyle/>
          <a:p>
            <a:r>
              <a:rPr lang="en-CA" dirty="0">
                <a:latin typeface="Algerian" panose="04020705040A02060702" pitchFamily="82" charset="0"/>
              </a:rPr>
              <a:t>Univariate Analysis</a:t>
            </a:r>
          </a:p>
          <a:p>
            <a:endParaRPr lang="en-CA" dirty="0">
              <a:latin typeface="Algerian" panose="04020705040A02060702" pitchFamily="82" charset="0"/>
            </a:endParaRPr>
          </a:p>
          <a:p>
            <a:endParaRPr lang="en-CA" dirty="0">
              <a:latin typeface="Algerian" panose="04020705040A02060702" pitchFamily="82" charset="0"/>
            </a:endParaRPr>
          </a:p>
          <a:p>
            <a:endParaRPr lang="en-CA" dirty="0">
              <a:latin typeface="Algerian" panose="04020705040A02060702" pitchFamily="82" charset="0"/>
            </a:endParaRPr>
          </a:p>
          <a:p>
            <a:endParaRPr lang="en-CA" dirty="0">
              <a:latin typeface="Algerian" panose="04020705040A02060702" pitchFamily="82" charset="0"/>
            </a:endParaRPr>
          </a:p>
          <a:p>
            <a:endParaRPr lang="en-CA" dirty="0">
              <a:latin typeface="Algerian" panose="04020705040A02060702" pitchFamily="82" charset="0"/>
            </a:endParaRPr>
          </a:p>
          <a:p>
            <a:pPr marL="0" indent="0" algn="ctr">
              <a:buNone/>
            </a:pPr>
            <a:r>
              <a:rPr lang="en-CA" sz="1200" b="1" dirty="0">
                <a:latin typeface="Times New Roman" panose="02020603050405020304" pitchFamily="18" charset="0"/>
                <a:cs typeface="Times New Roman" panose="02020603050405020304" pitchFamily="18" charset="0"/>
              </a:rPr>
              <a:t>Skewness</a:t>
            </a:r>
          </a:p>
          <a:p>
            <a:pPr marL="0" indent="0" algn="ctr">
              <a:buNone/>
            </a:pPr>
            <a:endParaRPr lang="en-CA" sz="1200" b="1" dirty="0">
              <a:latin typeface="Times New Roman" panose="02020603050405020304" pitchFamily="18" charset="0"/>
              <a:cs typeface="Times New Roman" panose="02020603050405020304" pitchFamily="18" charset="0"/>
            </a:endParaRPr>
          </a:p>
          <a:p>
            <a:pPr marL="0" indent="0" algn="ctr">
              <a:buNone/>
            </a:pPr>
            <a:endParaRPr lang="en-CA" sz="1200" b="1" dirty="0">
              <a:latin typeface="Times New Roman" panose="02020603050405020304" pitchFamily="18" charset="0"/>
              <a:cs typeface="Times New Roman" panose="02020603050405020304" pitchFamily="18" charset="0"/>
            </a:endParaRPr>
          </a:p>
          <a:p>
            <a:pPr marL="0" indent="0" algn="ctr">
              <a:buNone/>
            </a:pPr>
            <a:endParaRPr lang="en-CA" sz="1200" b="1" dirty="0">
              <a:latin typeface="Times New Roman" panose="02020603050405020304" pitchFamily="18" charset="0"/>
              <a:cs typeface="Times New Roman" panose="02020603050405020304" pitchFamily="18" charset="0"/>
            </a:endParaRPr>
          </a:p>
          <a:p>
            <a:pPr marL="0" indent="0" algn="ctr">
              <a:buNone/>
            </a:pPr>
            <a:endParaRPr lang="en-CA" sz="1200" b="1" dirty="0">
              <a:latin typeface="Times New Roman" panose="02020603050405020304" pitchFamily="18" charset="0"/>
              <a:cs typeface="Times New Roman" panose="02020603050405020304" pitchFamily="18" charset="0"/>
            </a:endParaRPr>
          </a:p>
          <a:p>
            <a:pPr marL="0" indent="0" algn="ctr">
              <a:buNone/>
            </a:pPr>
            <a:endParaRPr lang="en-CA" sz="1200" b="1" dirty="0">
              <a:latin typeface="Times New Roman" panose="02020603050405020304" pitchFamily="18" charset="0"/>
              <a:cs typeface="Times New Roman" panose="02020603050405020304" pitchFamily="18" charset="0"/>
            </a:endParaRPr>
          </a:p>
          <a:p>
            <a:pPr marL="0" indent="0" algn="ctr">
              <a:buNone/>
            </a:pPr>
            <a:endParaRPr lang="en-CA" sz="1200" b="1" dirty="0">
              <a:latin typeface="Times New Roman" panose="02020603050405020304" pitchFamily="18" charset="0"/>
              <a:cs typeface="Times New Roman" panose="02020603050405020304" pitchFamily="18" charset="0"/>
            </a:endParaRPr>
          </a:p>
          <a:p>
            <a:pPr marL="0" indent="0" algn="ctr">
              <a:buNone/>
            </a:pPr>
            <a:endParaRPr lang="en-CA" sz="1200" b="1" dirty="0">
              <a:latin typeface="Times New Roman" panose="02020603050405020304" pitchFamily="18" charset="0"/>
              <a:cs typeface="Times New Roman" panose="02020603050405020304" pitchFamily="18" charset="0"/>
            </a:endParaRPr>
          </a:p>
          <a:p>
            <a:pPr marL="0" indent="0" algn="ctr">
              <a:buNone/>
            </a:pPr>
            <a:endParaRPr lang="en-CA" sz="1200" b="1" dirty="0">
              <a:latin typeface="Times New Roman" panose="02020603050405020304" pitchFamily="18" charset="0"/>
              <a:cs typeface="Times New Roman" panose="02020603050405020304" pitchFamily="18" charset="0"/>
            </a:endParaRPr>
          </a:p>
          <a:p>
            <a:pPr marL="0" indent="0" algn="ctr">
              <a:buNone/>
            </a:pPr>
            <a:r>
              <a:rPr lang="en-CA" sz="1200" b="1" dirty="0">
                <a:latin typeface="Times New Roman" panose="02020603050405020304" pitchFamily="18" charset="0"/>
                <a:cs typeface="Times New Roman" panose="02020603050405020304" pitchFamily="18" charset="0"/>
              </a:rPr>
              <a:t>Kurtosis</a:t>
            </a:r>
          </a:p>
          <a:p>
            <a:pPr marL="0" indent="0">
              <a:buNone/>
            </a:pPr>
            <a:endParaRPr lang="en-CA" dirty="0">
              <a:latin typeface="Algerian" panose="04020705040A02060702" pitchFamily="82" charset="0"/>
            </a:endParaRPr>
          </a:p>
        </p:txBody>
      </p:sp>
      <p:sp>
        <p:nvSpPr>
          <p:cNvPr id="6" name="Content Placeholder 5">
            <a:extLst>
              <a:ext uri="{FF2B5EF4-FFF2-40B4-BE49-F238E27FC236}">
                <a16:creationId xmlns:a16="http://schemas.microsoft.com/office/drawing/2014/main" id="{BB8A10C3-AFDE-61A2-A1C5-A458B63F3D29}"/>
              </a:ext>
            </a:extLst>
          </p:cNvPr>
          <p:cNvSpPr>
            <a:spLocks noGrp="1"/>
          </p:cNvSpPr>
          <p:nvPr>
            <p:ph sz="half" idx="2"/>
          </p:nvPr>
        </p:nvSpPr>
        <p:spPr>
          <a:xfrm>
            <a:off x="5511285" y="1093694"/>
            <a:ext cx="5752532" cy="5419165"/>
          </a:xfrm>
        </p:spPr>
        <p:txBody>
          <a:bodyPr>
            <a:normAutofit lnSpcReduction="10000"/>
          </a:bodyPr>
          <a:lstStyle/>
          <a:p>
            <a:endParaRPr lang="en-US" sz="1400" b="0" dirty="0">
              <a:solidFill>
                <a:srgbClr val="222222"/>
              </a:solidFill>
              <a:effectLst/>
              <a:latin typeface="Times New Roman" panose="02020603050405020304" pitchFamily="18" charset="0"/>
              <a:cs typeface="Times New Roman" panose="02020603050405020304" pitchFamily="18" charset="0"/>
            </a:endParaRPr>
          </a:p>
          <a:p>
            <a:pPr marL="0" indent="0">
              <a:buNone/>
            </a:pPr>
            <a:r>
              <a:rPr lang="en-US" sz="1400" dirty="0">
                <a:solidFill>
                  <a:srgbClr val="222222"/>
                </a:solidFill>
                <a:latin typeface="Algerian" panose="04020705040A02060702" pitchFamily="82" charset="0"/>
                <a:cs typeface="Times New Roman" panose="02020603050405020304" pitchFamily="18" charset="0"/>
              </a:rPr>
              <a:t>Skewness</a:t>
            </a:r>
          </a:p>
          <a:p>
            <a:r>
              <a:rPr lang="en-US" sz="1400" b="0" dirty="0">
                <a:solidFill>
                  <a:srgbClr val="222222"/>
                </a:solidFill>
                <a:effectLst/>
                <a:latin typeface="Times New Roman" panose="02020603050405020304" pitchFamily="18" charset="0"/>
                <a:cs typeface="Times New Roman" panose="02020603050405020304" pitchFamily="18" charset="0"/>
              </a:rPr>
              <a:t>Skewness-</a:t>
            </a:r>
            <a:r>
              <a:rPr lang="en-US" sz="1400" dirty="0">
                <a:solidFill>
                  <a:srgbClr val="222222"/>
                </a:solidFill>
                <a:latin typeface="Times New Roman" panose="02020603050405020304" pitchFamily="18" charset="0"/>
                <a:cs typeface="Times New Roman" panose="02020603050405020304" pitchFamily="18" charset="0"/>
              </a:rPr>
              <a:t>measure of symmetry of data</a:t>
            </a:r>
          </a:p>
          <a:p>
            <a:r>
              <a:rPr lang="en-US" sz="1400" b="0" dirty="0">
                <a:solidFill>
                  <a:srgbClr val="222222"/>
                </a:solidFill>
                <a:effectLst/>
                <a:latin typeface="Times New Roman" panose="02020603050405020304" pitchFamily="18" charset="0"/>
                <a:cs typeface="Times New Roman" panose="02020603050405020304" pitchFamily="18" charset="0"/>
              </a:rPr>
              <a:t>Skewness-</a:t>
            </a:r>
            <a:r>
              <a:rPr lang="en-US" sz="1400" dirty="0">
                <a:solidFill>
                  <a:srgbClr val="222222"/>
                </a:solidFill>
                <a:latin typeface="Times New Roman" panose="02020603050405020304" pitchFamily="18" charset="0"/>
                <a:cs typeface="Times New Roman" panose="02020603050405020304" pitchFamily="18" charset="0"/>
              </a:rPr>
              <a:t>‘</a:t>
            </a:r>
            <a:r>
              <a:rPr lang="en-US" sz="1400" dirty="0" err="1">
                <a:solidFill>
                  <a:srgbClr val="222222"/>
                </a:solidFill>
                <a:latin typeface="Times New Roman" panose="02020603050405020304" pitchFamily="18" charset="0"/>
                <a:cs typeface="Times New Roman" panose="02020603050405020304" pitchFamily="18" charset="0"/>
              </a:rPr>
              <a:t>Day_since_lastorder</a:t>
            </a:r>
            <a:r>
              <a:rPr lang="en-US" sz="1400" dirty="0">
                <a:solidFill>
                  <a:srgbClr val="222222"/>
                </a:solidFill>
                <a:latin typeface="Times New Roman" panose="02020603050405020304" pitchFamily="18" charset="0"/>
                <a:cs typeface="Times New Roman" panose="02020603050405020304" pitchFamily="18" charset="0"/>
              </a:rPr>
              <a:t>’ has negative skewness while other parameters has positive skewness which means most of the parameters value are bent towards the lower side. Where Sales has the highest positive skew 1.155. </a:t>
            </a:r>
          </a:p>
          <a:p>
            <a:r>
              <a:rPr lang="en-US" sz="1400" dirty="0">
                <a:solidFill>
                  <a:srgbClr val="222222"/>
                </a:solidFill>
                <a:latin typeface="Times New Roman" panose="02020603050405020304" pitchFamily="18" charset="0"/>
                <a:cs typeface="Times New Roman" panose="02020603050405020304" pitchFamily="18" charset="0"/>
              </a:rPr>
              <a:t>Skewness between -0.5 and 0.5 is symmetrical.</a:t>
            </a:r>
          </a:p>
          <a:p>
            <a:pPr marL="0" indent="0">
              <a:buNone/>
            </a:pPr>
            <a:endParaRPr lang="en-US" sz="1400" dirty="0">
              <a:solidFill>
                <a:srgbClr val="222222"/>
              </a:solidFill>
              <a:latin typeface="Times New Roman" panose="02020603050405020304" pitchFamily="18" charset="0"/>
              <a:cs typeface="Times New Roman" panose="02020603050405020304" pitchFamily="18" charset="0"/>
            </a:endParaRPr>
          </a:p>
          <a:p>
            <a:pPr marL="0" indent="0">
              <a:buNone/>
            </a:pPr>
            <a:r>
              <a:rPr lang="en-US" sz="1400" dirty="0">
                <a:solidFill>
                  <a:srgbClr val="222222"/>
                </a:solidFill>
                <a:latin typeface="Algerian" panose="04020705040A02060702" pitchFamily="82" charset="0"/>
                <a:cs typeface="Times New Roman" panose="02020603050405020304" pitchFamily="18" charset="0"/>
              </a:rPr>
              <a:t>Kurtosis</a:t>
            </a:r>
          </a:p>
          <a:p>
            <a:r>
              <a:rPr lang="en-US" sz="1400" dirty="0">
                <a:solidFill>
                  <a:srgbClr val="222222"/>
                </a:solidFill>
                <a:latin typeface="Times New Roman" panose="02020603050405020304" pitchFamily="18" charset="0"/>
                <a:cs typeface="Times New Roman" panose="02020603050405020304" pitchFamily="18" charset="0"/>
              </a:rPr>
              <a:t>Kurtosis-</a:t>
            </a:r>
            <a:r>
              <a:rPr lang="en-CA" sz="1400" dirty="0">
                <a:solidFill>
                  <a:srgbClr val="222222"/>
                </a:solidFill>
                <a:latin typeface="Times New Roman" panose="02020603050405020304" pitchFamily="18" charset="0"/>
                <a:cs typeface="Times New Roman" panose="02020603050405020304" pitchFamily="18" charset="0"/>
              </a:rPr>
              <a:t>Tailedness of a distribution</a:t>
            </a:r>
          </a:p>
          <a:p>
            <a:r>
              <a:rPr lang="en-US" sz="1400" dirty="0">
                <a:solidFill>
                  <a:srgbClr val="222222"/>
                </a:solidFill>
                <a:latin typeface="Times New Roman" panose="02020603050405020304" pitchFamily="18" charset="0"/>
                <a:cs typeface="Times New Roman" panose="02020603050405020304" pitchFamily="18" charset="0"/>
              </a:rPr>
              <a:t>Kurtosis- ‘Day_since_lastorder’ and ‘MSRP’ has negative kurtosis and rest other parameters has positive kurtosis. </a:t>
            </a:r>
          </a:p>
          <a:p>
            <a:r>
              <a:rPr lang="en-US" sz="1400" dirty="0">
                <a:solidFill>
                  <a:srgbClr val="222222"/>
                </a:solidFill>
                <a:latin typeface="Times New Roman" panose="02020603050405020304" pitchFamily="18" charset="0"/>
                <a:cs typeface="Times New Roman" panose="02020603050405020304" pitchFamily="18" charset="0"/>
              </a:rPr>
              <a:t>High kurtosis indicate having heavy tails and more outliers, while data sets with low kurtosis tend to have light tails and fewer outliers.</a:t>
            </a:r>
          </a:p>
          <a:p>
            <a:r>
              <a:rPr lang="en-US" sz="1400" dirty="0">
                <a:solidFill>
                  <a:srgbClr val="222222"/>
                </a:solidFill>
                <a:latin typeface="Times New Roman" panose="02020603050405020304" pitchFamily="18" charset="0"/>
                <a:cs typeface="Times New Roman" panose="02020603050405020304" pitchFamily="18" charset="0"/>
              </a:rPr>
              <a:t>A distribution with a negative kurtosis value indicates that the distribution has lighter tails than the normal distribution.</a:t>
            </a:r>
          </a:p>
          <a:p>
            <a:endParaRPr lang="en-US" sz="1400" dirty="0">
              <a:solidFill>
                <a:srgbClr val="222222"/>
              </a:solidFill>
              <a:latin typeface="Times New Roman" panose="02020603050405020304" pitchFamily="18" charset="0"/>
              <a:cs typeface="Times New Roman" panose="02020603050405020304" pitchFamily="18" charset="0"/>
            </a:endParaRPr>
          </a:p>
          <a:p>
            <a:endParaRPr lang="en-CA" sz="1400" dirty="0">
              <a:solidFill>
                <a:srgbClr val="222222"/>
              </a:solidFill>
              <a:latin typeface="Times New Roman" panose="02020603050405020304" pitchFamily="18" charset="0"/>
              <a:cs typeface="Times New Roman" panose="02020603050405020304" pitchFamily="18" charset="0"/>
            </a:endParaRPr>
          </a:p>
          <a:p>
            <a:endParaRPr lang="en-CA" sz="1400" dirty="0">
              <a:solidFill>
                <a:srgbClr val="22222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9AFB72-1E0A-46D7-56D9-D5976235282B}"/>
              </a:ext>
            </a:extLst>
          </p:cNvPr>
          <p:cNvPicPr>
            <a:picLocks noChangeAspect="1"/>
          </p:cNvPicPr>
          <p:nvPr/>
        </p:nvPicPr>
        <p:blipFill>
          <a:blip r:embed="rId2"/>
          <a:stretch>
            <a:fillRect/>
          </a:stretch>
        </p:blipFill>
        <p:spPr>
          <a:xfrm>
            <a:off x="2242580" y="1334993"/>
            <a:ext cx="2041553" cy="1926026"/>
          </a:xfrm>
          <a:prstGeom prst="rect">
            <a:avLst/>
          </a:prstGeom>
        </p:spPr>
      </p:pic>
      <p:pic>
        <p:nvPicPr>
          <p:cNvPr id="8" name="Picture 7">
            <a:extLst>
              <a:ext uri="{FF2B5EF4-FFF2-40B4-BE49-F238E27FC236}">
                <a16:creationId xmlns:a16="http://schemas.microsoft.com/office/drawing/2014/main" id="{7740460F-E3C5-AF93-A78D-1D7D46BC9DE9}"/>
              </a:ext>
            </a:extLst>
          </p:cNvPr>
          <p:cNvPicPr>
            <a:picLocks noChangeAspect="1"/>
          </p:cNvPicPr>
          <p:nvPr/>
        </p:nvPicPr>
        <p:blipFill>
          <a:blip r:embed="rId3"/>
          <a:stretch>
            <a:fillRect/>
          </a:stretch>
        </p:blipFill>
        <p:spPr>
          <a:xfrm>
            <a:off x="2203801" y="3652726"/>
            <a:ext cx="2475673" cy="2461192"/>
          </a:xfrm>
          <a:prstGeom prst="rect">
            <a:avLst/>
          </a:prstGeom>
        </p:spPr>
      </p:pic>
    </p:spTree>
    <p:extLst>
      <p:ext uri="{BB962C8B-B14F-4D97-AF65-F5344CB8AC3E}">
        <p14:creationId xmlns:p14="http://schemas.microsoft.com/office/powerpoint/2010/main" val="155374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128170" y="943286"/>
            <a:ext cx="4626934" cy="3581401"/>
          </a:xfrm>
        </p:spPr>
        <p:txBody>
          <a:bodyPr/>
          <a:lstStyle/>
          <a:p>
            <a:r>
              <a:rPr lang="en-CA" dirty="0">
                <a:latin typeface="Algerian" panose="04020705040A02060702" pitchFamily="82" charset="0"/>
              </a:rPr>
              <a:t>Univariate Analysis</a:t>
            </a:r>
          </a:p>
          <a:p>
            <a:pPr marL="0" indent="0">
              <a:buNone/>
            </a:pPr>
            <a:endParaRPr lang="en-CA" dirty="0">
              <a:latin typeface="Algerian" panose="04020705040A02060702" pitchFamily="82" charset="0"/>
            </a:endParaRPr>
          </a:p>
        </p:txBody>
      </p:sp>
      <p:sp>
        <p:nvSpPr>
          <p:cNvPr id="6" name="Content Placeholder 5">
            <a:extLst>
              <a:ext uri="{FF2B5EF4-FFF2-40B4-BE49-F238E27FC236}">
                <a16:creationId xmlns:a16="http://schemas.microsoft.com/office/drawing/2014/main" id="{BB8A10C3-AFDE-61A2-A1C5-A458B63F3D29}"/>
              </a:ext>
            </a:extLst>
          </p:cNvPr>
          <p:cNvSpPr>
            <a:spLocks noGrp="1"/>
          </p:cNvSpPr>
          <p:nvPr>
            <p:ph sz="half" idx="2"/>
          </p:nvPr>
        </p:nvSpPr>
        <p:spPr>
          <a:xfrm>
            <a:off x="5511285" y="1093694"/>
            <a:ext cx="5752532" cy="5419165"/>
          </a:xfrm>
        </p:spPr>
        <p:txBody>
          <a:bodyPr>
            <a:normAutofit/>
          </a:bodyPr>
          <a:lstStyle/>
          <a:p>
            <a:pPr marL="0" indent="0">
              <a:buNone/>
            </a:pPr>
            <a:r>
              <a:rPr lang="en-US" sz="1400" b="0" dirty="0">
                <a:solidFill>
                  <a:srgbClr val="222222"/>
                </a:solidFill>
                <a:effectLst/>
                <a:latin typeface="Algerian" panose="04020705040A02060702" pitchFamily="82" charset="0"/>
                <a:cs typeface="Times New Roman" panose="02020603050405020304" pitchFamily="18" charset="0"/>
              </a:rPr>
              <a:t>Boxplot</a:t>
            </a:r>
          </a:p>
          <a:p>
            <a:r>
              <a:rPr lang="en-US" sz="1400" dirty="0">
                <a:latin typeface="Times New Roman" panose="02020603050405020304" pitchFamily="18" charset="0"/>
                <a:cs typeface="Times New Roman" panose="02020603050405020304" pitchFamily="18" charset="0"/>
              </a:rPr>
              <a:t>Data parameters: Quantity ordered, Price each, Sales and MSRP has outliers.</a:t>
            </a:r>
          </a:p>
          <a:p>
            <a:r>
              <a:rPr lang="en-US" sz="1400" dirty="0">
                <a:latin typeface="Times New Roman" panose="02020603050405020304" pitchFamily="18" charset="0"/>
                <a:cs typeface="Times New Roman" panose="02020603050405020304" pitchFamily="18" charset="0"/>
              </a:rPr>
              <a:t>Where Sales has most value of outliers and MSRP has least outlier.</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solidFill>
                  <a:srgbClr val="222222"/>
                </a:solidFill>
                <a:latin typeface="Algerian" panose="04020705040A02060702" pitchFamily="82" charset="0"/>
                <a:cs typeface="Times New Roman" panose="02020603050405020304" pitchFamily="18" charset="0"/>
              </a:rPr>
              <a:t>DISTPLOT</a:t>
            </a:r>
          </a:p>
          <a:p>
            <a:r>
              <a:rPr lang="en-US" sz="1400" dirty="0">
                <a:solidFill>
                  <a:srgbClr val="222222"/>
                </a:solidFill>
                <a:latin typeface="Times New Roman" panose="02020603050405020304" pitchFamily="18" charset="0"/>
                <a:cs typeface="Times New Roman" panose="02020603050405020304" pitchFamily="18" charset="0"/>
              </a:rPr>
              <a:t>All parameters has a normal distribution where sales has most positive skewed data. </a:t>
            </a:r>
          </a:p>
          <a:p>
            <a:r>
              <a:rPr lang="en-US" sz="1400" dirty="0">
                <a:solidFill>
                  <a:srgbClr val="222222"/>
                </a:solidFill>
                <a:latin typeface="Times New Roman" panose="02020603050405020304" pitchFamily="18" charset="0"/>
                <a:cs typeface="Times New Roman" panose="02020603050405020304" pitchFamily="18" charset="0"/>
              </a:rPr>
              <a:t>Also parameter MSRP has the most peaks across the distribution</a:t>
            </a:r>
          </a:p>
          <a:p>
            <a:pPr marL="0" indent="0">
              <a:buNone/>
            </a:pPr>
            <a:endParaRPr lang="en-US" sz="1400" b="0" dirty="0">
              <a:solidFill>
                <a:srgbClr val="222222"/>
              </a:solidFill>
              <a:effectLst/>
              <a:latin typeface="Algerian" panose="04020705040A02060702" pitchFamily="82" charset="0"/>
              <a:cs typeface="Times New Roman" panose="02020603050405020304" pitchFamily="18" charset="0"/>
            </a:endParaRPr>
          </a:p>
          <a:p>
            <a:endParaRPr lang="en-US" sz="1400" dirty="0">
              <a:solidFill>
                <a:srgbClr val="222222"/>
              </a:solidFill>
              <a:latin typeface="Times New Roman" panose="02020603050405020304" pitchFamily="18" charset="0"/>
              <a:cs typeface="Times New Roman" panose="02020603050405020304" pitchFamily="18" charset="0"/>
            </a:endParaRPr>
          </a:p>
          <a:p>
            <a:endParaRPr lang="en-CA" sz="1400" dirty="0">
              <a:solidFill>
                <a:srgbClr val="222222"/>
              </a:solidFill>
              <a:latin typeface="Times New Roman" panose="02020603050405020304" pitchFamily="18" charset="0"/>
              <a:cs typeface="Times New Roman" panose="02020603050405020304" pitchFamily="18" charset="0"/>
            </a:endParaRPr>
          </a:p>
          <a:p>
            <a:endParaRPr lang="en-CA" sz="1400" dirty="0">
              <a:solidFill>
                <a:srgbClr val="222222"/>
              </a:solidFill>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1CAD5176-FC12-0018-04CB-2286E420D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568" y="1461372"/>
            <a:ext cx="4540807" cy="16404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025122-B1F5-4859-E3B0-2028AB9AF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68" y="3859029"/>
            <a:ext cx="5998545" cy="185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781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71989" y="345141"/>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066774" y="943286"/>
            <a:ext cx="10788342" cy="3581401"/>
          </a:xfrm>
        </p:spPr>
        <p:txBody>
          <a:bodyPr/>
          <a:lstStyle/>
          <a:p>
            <a:r>
              <a:rPr lang="en-CA" dirty="0">
                <a:latin typeface="Algerian" panose="04020705040A02060702" pitchFamily="82" charset="0"/>
              </a:rPr>
              <a:t>BIVARIATE Analysis: SALES VS VARIOUS PARAMETERS</a:t>
            </a:r>
          </a:p>
          <a:p>
            <a:pPr marL="0" indent="0">
              <a:buNone/>
            </a:pPr>
            <a:endParaRPr lang="en-CA" dirty="0">
              <a:latin typeface="Algerian" panose="04020705040A02060702" pitchFamily="82" charset="0"/>
            </a:endParaRPr>
          </a:p>
        </p:txBody>
      </p:sp>
      <p:pic>
        <p:nvPicPr>
          <p:cNvPr id="3074" name="Picture 2">
            <a:extLst>
              <a:ext uri="{FF2B5EF4-FFF2-40B4-BE49-F238E27FC236}">
                <a16:creationId xmlns:a16="http://schemas.microsoft.com/office/drawing/2014/main" id="{6BD5FEC0-9E49-6982-B895-C5C1A1BD9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74" y="1469951"/>
            <a:ext cx="3350370" cy="2115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FB1940A-CBB4-6B96-8472-AFE12AEF1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598" y="1469951"/>
            <a:ext cx="3350570" cy="21338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286DA1F-DA4E-EFC9-9946-74868470D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509" y="1469951"/>
            <a:ext cx="3471724" cy="21338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DD0FF1-9579-C02E-9778-E31BA0CEED1D}"/>
              </a:ext>
            </a:extLst>
          </p:cNvPr>
          <p:cNvSpPr txBox="1"/>
          <p:nvPr/>
        </p:nvSpPr>
        <p:spPr>
          <a:xfrm>
            <a:off x="1066774" y="3585551"/>
            <a:ext cx="10491537" cy="2339102"/>
          </a:xfrm>
          <a:prstGeom prst="rect">
            <a:avLst/>
          </a:prstGeom>
          <a:noFill/>
        </p:spPr>
        <p:txBody>
          <a:bodyPr wrap="square" rtlCol="0">
            <a:spAutoFit/>
          </a:bodyPr>
          <a:lstStyle/>
          <a:p>
            <a:endParaRPr lang="en-CA" dirty="0">
              <a:latin typeface="Algerian" panose="04020705040A02060702" pitchFamily="82" charset="0"/>
            </a:endParaRPr>
          </a:p>
          <a:p>
            <a:r>
              <a:rPr lang="en-CA" dirty="0">
                <a:latin typeface="Algerian" panose="04020705040A02060702" pitchFamily="82" charset="0"/>
              </a:rPr>
              <a:t>Status vs Sales:</a:t>
            </a:r>
          </a:p>
          <a:p>
            <a:pPr marL="285750" indent="-285750">
              <a:buFont typeface="Wingdings" panose="05000000000000000000" pitchFamily="2" charset="2"/>
              <a:buChar char="§"/>
            </a:pPr>
            <a:r>
              <a:rPr lang="en-CA" sz="1400" dirty="0">
                <a:latin typeface="Times New Roman" panose="02020603050405020304" pitchFamily="18" charset="0"/>
                <a:cs typeface="Times New Roman" panose="02020603050405020304" pitchFamily="18" charset="0"/>
              </a:rPr>
              <a:t>92% products are shipped and rest 8 % of the product has any 1 of the following status : cancelled, disputed, in process, on hold or resolved</a:t>
            </a:r>
          </a:p>
          <a:p>
            <a:endParaRPr lang="en-CA" sz="1400" dirty="0">
              <a:latin typeface="Times New Roman" panose="02020603050405020304" pitchFamily="18" charset="0"/>
              <a:cs typeface="Times New Roman" panose="02020603050405020304" pitchFamily="18" charset="0"/>
            </a:endParaRPr>
          </a:p>
          <a:p>
            <a:r>
              <a:rPr lang="en-CA" dirty="0">
                <a:latin typeface="Algerian" panose="04020705040A02060702" pitchFamily="82" charset="0"/>
              </a:rPr>
              <a:t>Deal size vs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61% of deal has medium size, 26% small and 13% large size deal. Most of the deals are medium sized.</a:t>
            </a:r>
          </a:p>
          <a:p>
            <a:endParaRPr lang="en-CA" dirty="0">
              <a:latin typeface="Algerian" panose="04020705040A02060702" pitchFamily="82" charset="0"/>
            </a:endParaRPr>
          </a:p>
          <a:p>
            <a:r>
              <a:rPr lang="en-CA" dirty="0">
                <a:latin typeface="Algerian" panose="04020705040A02060702" pitchFamily="82" charset="0"/>
              </a:rPr>
              <a:t>Product Line vs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Most sold parts are of classic car followed by Vintage cars and other categories</a:t>
            </a:r>
          </a:p>
        </p:txBody>
      </p:sp>
    </p:spTree>
    <p:extLst>
      <p:ext uri="{BB962C8B-B14F-4D97-AF65-F5344CB8AC3E}">
        <p14:creationId xmlns:p14="http://schemas.microsoft.com/office/powerpoint/2010/main" val="3013723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CA13-679E-9C14-2921-94965C1C633F}"/>
              </a:ext>
            </a:extLst>
          </p:cNvPr>
          <p:cNvSpPr>
            <a:spLocks noGrp="1"/>
          </p:cNvSpPr>
          <p:nvPr>
            <p:ph type="title"/>
          </p:nvPr>
        </p:nvSpPr>
        <p:spPr>
          <a:xfrm>
            <a:off x="1396052" y="200336"/>
            <a:ext cx="9601200" cy="1485900"/>
          </a:xfrm>
        </p:spPr>
        <p:txBody>
          <a:bodyPr>
            <a:normAutofit/>
          </a:bodyPr>
          <a:lstStyle/>
          <a:p>
            <a:r>
              <a:rPr lang="en-CA" sz="3600" dirty="0">
                <a:solidFill>
                  <a:srgbClr val="000000"/>
                </a:solidFill>
                <a:latin typeface="Algerian" panose="04020705040A02060702" pitchFamily="82" charset="0"/>
              </a:rPr>
              <a:t>Exploratory Analysis and Inferences</a:t>
            </a:r>
            <a:br>
              <a:rPr lang="en-CA" sz="3600" dirty="0">
                <a:solidFill>
                  <a:srgbClr val="000000"/>
                </a:solidFill>
                <a:latin typeface="Algerian" panose="04020705040A02060702" pitchFamily="82" charset="0"/>
              </a:rPr>
            </a:br>
            <a:endParaRPr lang="en-CA" sz="3600" dirty="0">
              <a:solidFill>
                <a:srgbClr val="0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7A9A3D5-C960-7420-F049-E305E87F0A3C}"/>
              </a:ext>
            </a:extLst>
          </p:cNvPr>
          <p:cNvSpPr>
            <a:spLocks noGrp="1"/>
          </p:cNvSpPr>
          <p:nvPr>
            <p:ph sz="half" idx="1"/>
          </p:nvPr>
        </p:nvSpPr>
        <p:spPr>
          <a:xfrm>
            <a:off x="1152011" y="885955"/>
            <a:ext cx="10759251" cy="3581401"/>
          </a:xfrm>
        </p:spPr>
        <p:txBody>
          <a:bodyPr/>
          <a:lstStyle/>
          <a:p>
            <a:r>
              <a:rPr lang="en-CA" dirty="0">
                <a:latin typeface="Algerian" panose="04020705040A02060702" pitchFamily="82" charset="0"/>
              </a:rPr>
              <a:t>BIVARIATE Analysis: SALES VS VARIOUS PARAMETERS</a:t>
            </a:r>
          </a:p>
          <a:p>
            <a:pPr marL="0" indent="0">
              <a:buNone/>
            </a:pPr>
            <a:endParaRPr lang="en-CA" dirty="0">
              <a:latin typeface="Algerian" panose="04020705040A02060702" pitchFamily="82" charset="0"/>
            </a:endParaRPr>
          </a:p>
          <a:p>
            <a:pPr marL="0" indent="0">
              <a:buNone/>
            </a:pPr>
            <a:endParaRPr lang="en-CA" dirty="0">
              <a:latin typeface="Algerian" panose="04020705040A02060702" pitchFamily="82" charset="0"/>
            </a:endParaRPr>
          </a:p>
        </p:txBody>
      </p:sp>
      <p:pic>
        <p:nvPicPr>
          <p:cNvPr id="3080" name="Picture 8">
            <a:extLst>
              <a:ext uri="{FF2B5EF4-FFF2-40B4-BE49-F238E27FC236}">
                <a16:creationId xmlns:a16="http://schemas.microsoft.com/office/drawing/2014/main" id="{23635E22-8A04-9126-DFE7-DD3C41342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57" y="1440922"/>
            <a:ext cx="4901252" cy="209088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B0A31609-42CF-CAC8-A5D9-AF3E53955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80" y="3733023"/>
            <a:ext cx="5188477" cy="237668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27134B1-CF7E-1630-9FDE-9FBDA9697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0488" y="4180426"/>
            <a:ext cx="5188477" cy="2448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8CD3A9-33EF-84A3-45A5-65F8EEC07F91}"/>
              </a:ext>
            </a:extLst>
          </p:cNvPr>
          <p:cNvSpPr txBox="1"/>
          <p:nvPr/>
        </p:nvSpPr>
        <p:spPr>
          <a:xfrm>
            <a:off x="5956230" y="1394417"/>
            <a:ext cx="5498027" cy="2554545"/>
          </a:xfrm>
          <a:prstGeom prst="rect">
            <a:avLst/>
          </a:prstGeom>
          <a:noFill/>
        </p:spPr>
        <p:txBody>
          <a:bodyPr wrap="square">
            <a:spAutoFit/>
          </a:bodyPr>
          <a:lstStyle/>
          <a:p>
            <a:r>
              <a:rPr lang="en-CA" dirty="0">
                <a:latin typeface="Algerian" panose="04020705040A02060702" pitchFamily="82" charset="0"/>
              </a:rPr>
              <a:t>COUNTRY vs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USA has the highest sales followed by Spain, France, Australia and UK in the top 5</a:t>
            </a:r>
          </a:p>
          <a:p>
            <a:endParaRPr lang="en-CA" sz="1400" dirty="0">
              <a:latin typeface="Times New Roman" panose="02020603050405020304" pitchFamily="18" charset="0"/>
              <a:cs typeface="Times New Roman" panose="02020603050405020304" pitchFamily="18" charset="0"/>
            </a:endParaRPr>
          </a:p>
          <a:p>
            <a:r>
              <a:rPr lang="en-CA" dirty="0">
                <a:latin typeface="Algerian" panose="04020705040A02060702" pitchFamily="82" charset="0"/>
              </a:rPr>
              <a:t>CUSTOMER vs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Top customers having most sales are mainly Diego </a:t>
            </a:r>
            <a:r>
              <a:rPr lang="en-CA" sz="1400" dirty="0" err="1">
                <a:latin typeface="Times New Roman" panose="02020603050405020304" pitchFamily="18" charset="0"/>
                <a:cs typeface="Times New Roman" panose="02020603050405020304" pitchFamily="18" charset="0"/>
              </a:rPr>
              <a:t>Freye</a:t>
            </a:r>
            <a:r>
              <a:rPr lang="en-CA" sz="1400" dirty="0">
                <a:latin typeface="Times New Roman" panose="02020603050405020304" pitchFamily="18" charset="0"/>
                <a:cs typeface="Times New Roman" panose="02020603050405020304" pitchFamily="18" charset="0"/>
              </a:rPr>
              <a:t> and Valarie Nelson</a:t>
            </a:r>
          </a:p>
          <a:p>
            <a:r>
              <a:rPr lang="en-CA" dirty="0">
                <a:latin typeface="Algerian" panose="04020705040A02060702" pitchFamily="82" charset="0"/>
              </a:rPr>
              <a:t>CITY VS sales:</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Madrid has the highest sales in city category  </a:t>
            </a:r>
            <a:r>
              <a:rPr lang="en-CA" sz="1400" dirty="0" err="1">
                <a:latin typeface="Times New Roman" panose="02020603050405020304" pitchFamily="18" charset="0"/>
                <a:cs typeface="Times New Roman" panose="02020603050405020304" pitchFamily="18" charset="0"/>
              </a:rPr>
              <a:t>followe</a:t>
            </a:r>
            <a:endParaRPr lang="en-CA" sz="1400" dirty="0">
              <a:latin typeface="Times New Roman" panose="02020603050405020304" pitchFamily="18" charset="0"/>
              <a:cs typeface="Times New Roman" panose="02020603050405020304" pitchFamily="18" charset="0"/>
            </a:endParaRPr>
          </a:p>
          <a:p>
            <a:endParaRPr lang="en-CA" dirty="0">
              <a:latin typeface="Algerian" panose="04020705040A02060702" pitchFamily="82" charset="0"/>
            </a:endParaRPr>
          </a:p>
        </p:txBody>
      </p:sp>
    </p:spTree>
    <p:extLst>
      <p:ext uri="{BB962C8B-B14F-4D97-AF65-F5344CB8AC3E}">
        <p14:creationId xmlns:p14="http://schemas.microsoft.com/office/powerpoint/2010/main" val="269773176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452</TotalTime>
  <Words>2251</Words>
  <Application>Microsoft Office PowerPoint</Application>
  <PresentationFormat>Widescreen</PresentationFormat>
  <Paragraphs>363</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Agency FB</vt:lpstr>
      <vt:lpstr>Algerian</vt:lpstr>
      <vt:lpstr>Arial</vt:lpstr>
      <vt:lpstr>Calibri</vt:lpstr>
      <vt:lpstr>Courier New</vt:lpstr>
      <vt:lpstr>Franklin Gothic Book</vt:lpstr>
      <vt:lpstr>lato</vt:lpstr>
      <vt:lpstr>Times New Roman</vt:lpstr>
      <vt:lpstr>Wingdings</vt:lpstr>
      <vt:lpstr>Crop</vt:lpstr>
      <vt:lpstr>MARKETING &amp; RETAIL ANALYSIS</vt:lpstr>
      <vt:lpstr>Table of Content</vt:lpstr>
      <vt:lpstr>Executive Summary &amp; Problem statement</vt:lpstr>
      <vt:lpstr>Data Dictionary</vt:lpstr>
      <vt:lpstr>About Data</vt:lpstr>
      <vt:lpstr>Exploratory Analysis and Inferences </vt:lpstr>
      <vt:lpstr>Exploratory Analysis and Inferences </vt:lpstr>
      <vt:lpstr>Exploratory Analysis and Inferences </vt:lpstr>
      <vt:lpstr>Exploratory Analysis and Inferences </vt:lpstr>
      <vt:lpstr>Exploratory Analysis and Inferences </vt:lpstr>
      <vt:lpstr>Exploratory Analysis and Inferences </vt:lpstr>
      <vt:lpstr>Exploratory Analysis and Inferences </vt:lpstr>
      <vt:lpstr>Exploratory Analysis and Inferences </vt:lpstr>
      <vt:lpstr>Exploratory Analysis and Inferences </vt:lpstr>
      <vt:lpstr>Exploratory Analysis and Inferences </vt:lpstr>
      <vt:lpstr>Exploratory Analysis and Inferences </vt:lpstr>
      <vt:lpstr>INFERENCE FROM EDA</vt:lpstr>
      <vt:lpstr>Customer Segmentation using RFM analysis </vt:lpstr>
      <vt:lpstr>Customer Segmentation using RFM analysis </vt:lpstr>
      <vt:lpstr>Customer Segmentation using RFM analysis </vt:lpstr>
      <vt:lpstr>Customer Segmentation using RFM analysis </vt:lpstr>
      <vt:lpstr>Inferences from RFM Analysis and identified segments</vt:lpstr>
      <vt:lpstr>Inferences from RFM Analysis and identified segments</vt:lpstr>
      <vt:lpstr>Inferences from RFM Analysis and identified segments</vt:lpstr>
      <vt:lpstr>Inferences from RFM Analysis and identified segments</vt:lpstr>
      <vt:lpstr>Inferences from RFM Analysis and identified segments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&amp; RETAIL ANALYSIS</dc:title>
  <dc:creator>Angela Jose</dc:creator>
  <cp:lastModifiedBy>Angela Jose</cp:lastModifiedBy>
  <cp:revision>110</cp:revision>
  <dcterms:created xsi:type="dcterms:W3CDTF">2023-05-27T22:19:52Z</dcterms:created>
  <dcterms:modified xsi:type="dcterms:W3CDTF">2023-05-28T05:56:02Z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